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1" r:id="rId4"/>
    <p:sldId id="262" r:id="rId5"/>
    <p:sldId id="260" r:id="rId6"/>
  </p:sldIdLst>
  <p:sldSz cx="6858000" cy="9906000" type="A4"/>
  <p:notesSz cx="6735763" cy="98663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p:scale>
          <a:sx n="20" d="100"/>
          <a:sy n="20" d="100"/>
        </p:scale>
        <p:origin x="2712" y="660"/>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fr-FR"/>
              <a:t>Modifiez le style du titre</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Modifiez le style des sous-titres du masque</a:t>
            </a:r>
            <a:endParaRPr lang="en-US" dirty="0"/>
          </a:p>
        </p:txBody>
      </p:sp>
      <p:sp>
        <p:nvSpPr>
          <p:cNvPr id="4" name="Date Placeholder 3"/>
          <p:cNvSpPr>
            <a:spLocks noGrp="1"/>
          </p:cNvSpPr>
          <p:nvPr>
            <p:ph type="dt" sz="half" idx="10"/>
          </p:nvPr>
        </p:nvSpPr>
        <p:spPr/>
        <p:txBody>
          <a:bodyPr/>
          <a:lstStyle/>
          <a:p>
            <a:fld id="{90A3E011-9D53-4A0F-93F6-6539E991CF10}" type="datetimeFigureOut">
              <a:rPr lang="fr-FR" smtClean="0"/>
              <a:t>09/04/2025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98E98AFC-5E01-4111-B136-A019639DCE41}" type="slidenum">
              <a:rPr lang="fr-FR" smtClean="0"/>
              <a:t>‹N°›</a:t>
            </a:fld>
            <a:endParaRPr lang="fr-FR"/>
          </a:p>
        </p:txBody>
      </p:sp>
    </p:spTree>
    <p:extLst>
      <p:ext uri="{BB962C8B-B14F-4D97-AF65-F5344CB8AC3E}">
        <p14:creationId xmlns:p14="http://schemas.microsoft.com/office/powerpoint/2010/main" val="6475052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90A3E011-9D53-4A0F-93F6-6539E991CF10}" type="datetimeFigureOut">
              <a:rPr lang="fr-FR" smtClean="0"/>
              <a:t>09/04/2025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98E98AFC-5E01-4111-B136-A019639DCE41}" type="slidenum">
              <a:rPr lang="fr-FR" smtClean="0"/>
              <a:t>‹N°›</a:t>
            </a:fld>
            <a:endParaRPr lang="fr-FR"/>
          </a:p>
        </p:txBody>
      </p:sp>
    </p:spTree>
    <p:extLst>
      <p:ext uri="{BB962C8B-B14F-4D97-AF65-F5344CB8AC3E}">
        <p14:creationId xmlns:p14="http://schemas.microsoft.com/office/powerpoint/2010/main" val="39224854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fr-FR"/>
              <a:t>Modifiez le style du titre</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90A3E011-9D53-4A0F-93F6-6539E991CF10}" type="datetimeFigureOut">
              <a:rPr lang="fr-FR" smtClean="0"/>
              <a:t>09/04/2025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98E98AFC-5E01-4111-B136-A019639DCE41}" type="slidenum">
              <a:rPr lang="fr-FR" smtClean="0"/>
              <a:t>‹N°›</a:t>
            </a:fld>
            <a:endParaRPr lang="fr-FR"/>
          </a:p>
        </p:txBody>
      </p:sp>
    </p:spTree>
    <p:extLst>
      <p:ext uri="{BB962C8B-B14F-4D97-AF65-F5344CB8AC3E}">
        <p14:creationId xmlns:p14="http://schemas.microsoft.com/office/powerpoint/2010/main" val="39394949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90A3E011-9D53-4A0F-93F6-6539E991CF10}" type="datetimeFigureOut">
              <a:rPr lang="fr-FR" smtClean="0"/>
              <a:t>09/04/2025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98E98AFC-5E01-4111-B136-A019639DCE41}" type="slidenum">
              <a:rPr lang="fr-FR" smtClean="0"/>
              <a:t>‹N°›</a:t>
            </a:fld>
            <a:endParaRPr lang="fr-FR"/>
          </a:p>
        </p:txBody>
      </p:sp>
    </p:spTree>
    <p:extLst>
      <p:ext uri="{BB962C8B-B14F-4D97-AF65-F5344CB8AC3E}">
        <p14:creationId xmlns:p14="http://schemas.microsoft.com/office/powerpoint/2010/main" val="23833757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fr-FR"/>
              <a:t>Modifiez le style du titre</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tint val="82000"/>
                  </a:schemeClr>
                </a:solidFill>
              </a:defRPr>
            </a:lvl1pPr>
            <a:lvl2pPr marL="342900" indent="0">
              <a:buNone/>
              <a:defRPr sz="1500">
                <a:solidFill>
                  <a:schemeClr val="tx1">
                    <a:tint val="82000"/>
                  </a:schemeClr>
                </a:solidFill>
              </a:defRPr>
            </a:lvl2pPr>
            <a:lvl3pPr marL="685800" indent="0">
              <a:buNone/>
              <a:defRPr sz="1350">
                <a:solidFill>
                  <a:schemeClr val="tx1">
                    <a:tint val="82000"/>
                  </a:schemeClr>
                </a:solidFill>
              </a:defRPr>
            </a:lvl3pPr>
            <a:lvl4pPr marL="1028700" indent="0">
              <a:buNone/>
              <a:defRPr sz="1200">
                <a:solidFill>
                  <a:schemeClr val="tx1">
                    <a:tint val="82000"/>
                  </a:schemeClr>
                </a:solidFill>
              </a:defRPr>
            </a:lvl4pPr>
            <a:lvl5pPr marL="1371600" indent="0">
              <a:buNone/>
              <a:defRPr sz="1200">
                <a:solidFill>
                  <a:schemeClr val="tx1">
                    <a:tint val="82000"/>
                  </a:schemeClr>
                </a:solidFill>
              </a:defRPr>
            </a:lvl5pPr>
            <a:lvl6pPr marL="1714500" indent="0">
              <a:buNone/>
              <a:defRPr sz="1200">
                <a:solidFill>
                  <a:schemeClr val="tx1">
                    <a:tint val="82000"/>
                  </a:schemeClr>
                </a:solidFill>
              </a:defRPr>
            </a:lvl6pPr>
            <a:lvl7pPr marL="2057400" indent="0">
              <a:buNone/>
              <a:defRPr sz="1200">
                <a:solidFill>
                  <a:schemeClr val="tx1">
                    <a:tint val="82000"/>
                  </a:schemeClr>
                </a:solidFill>
              </a:defRPr>
            </a:lvl7pPr>
            <a:lvl8pPr marL="2400300" indent="0">
              <a:buNone/>
              <a:defRPr sz="1200">
                <a:solidFill>
                  <a:schemeClr val="tx1">
                    <a:tint val="82000"/>
                  </a:schemeClr>
                </a:solidFill>
              </a:defRPr>
            </a:lvl8pPr>
            <a:lvl9pPr marL="2743200" indent="0">
              <a:buNone/>
              <a:defRPr sz="1200">
                <a:solidFill>
                  <a:schemeClr val="tx1">
                    <a:tint val="82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90A3E011-9D53-4A0F-93F6-6539E991CF10}" type="datetimeFigureOut">
              <a:rPr lang="fr-FR" smtClean="0"/>
              <a:t>09/04/2025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98E98AFC-5E01-4111-B136-A019639DCE41}" type="slidenum">
              <a:rPr lang="fr-FR" smtClean="0"/>
              <a:t>‹N°›</a:t>
            </a:fld>
            <a:endParaRPr lang="fr-FR"/>
          </a:p>
        </p:txBody>
      </p:sp>
    </p:spTree>
    <p:extLst>
      <p:ext uri="{BB962C8B-B14F-4D97-AF65-F5344CB8AC3E}">
        <p14:creationId xmlns:p14="http://schemas.microsoft.com/office/powerpoint/2010/main" val="1704952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90A3E011-9D53-4A0F-93F6-6539E991CF10}" type="datetimeFigureOut">
              <a:rPr lang="fr-FR" smtClean="0"/>
              <a:t>09/04/2025</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98E98AFC-5E01-4111-B136-A019639DCE41}" type="slidenum">
              <a:rPr lang="fr-FR" smtClean="0"/>
              <a:t>‹N°›</a:t>
            </a:fld>
            <a:endParaRPr lang="fr-FR"/>
          </a:p>
        </p:txBody>
      </p:sp>
    </p:spTree>
    <p:extLst>
      <p:ext uri="{BB962C8B-B14F-4D97-AF65-F5344CB8AC3E}">
        <p14:creationId xmlns:p14="http://schemas.microsoft.com/office/powerpoint/2010/main" val="29515630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fr-FR"/>
              <a:t>Modifiez le style du titre</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Cliquez pour modifier les styles du texte du masque</a:t>
            </a:r>
          </a:p>
        </p:txBody>
      </p:sp>
      <p:sp>
        <p:nvSpPr>
          <p:cNvPr id="4" name="Content Placeholder 3"/>
          <p:cNvSpPr>
            <a:spLocks noGrp="1"/>
          </p:cNvSpPr>
          <p:nvPr>
            <p:ph sz="half" idx="2"/>
          </p:nvPr>
        </p:nvSpPr>
        <p:spPr>
          <a:xfrm>
            <a:off x="472381" y="3618442"/>
            <a:ext cx="2901255" cy="5322183"/>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Cliquez pour modifier les styles du texte du masque</a:t>
            </a:r>
          </a:p>
        </p:txBody>
      </p:sp>
      <p:sp>
        <p:nvSpPr>
          <p:cNvPr id="6" name="Content Placeholder 5"/>
          <p:cNvSpPr>
            <a:spLocks noGrp="1"/>
          </p:cNvSpPr>
          <p:nvPr>
            <p:ph sz="quarter" idx="4"/>
          </p:nvPr>
        </p:nvSpPr>
        <p:spPr>
          <a:xfrm>
            <a:off x="3471863" y="3618442"/>
            <a:ext cx="2915543" cy="5322183"/>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90A3E011-9D53-4A0F-93F6-6539E991CF10}" type="datetimeFigureOut">
              <a:rPr lang="fr-FR" smtClean="0"/>
              <a:t>09/04/2025</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98E98AFC-5E01-4111-B136-A019639DCE41}" type="slidenum">
              <a:rPr lang="fr-FR" smtClean="0"/>
              <a:t>‹N°›</a:t>
            </a:fld>
            <a:endParaRPr lang="fr-FR"/>
          </a:p>
        </p:txBody>
      </p:sp>
    </p:spTree>
    <p:extLst>
      <p:ext uri="{BB962C8B-B14F-4D97-AF65-F5344CB8AC3E}">
        <p14:creationId xmlns:p14="http://schemas.microsoft.com/office/powerpoint/2010/main" val="29983119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90A3E011-9D53-4A0F-93F6-6539E991CF10}" type="datetimeFigureOut">
              <a:rPr lang="fr-FR" smtClean="0"/>
              <a:t>09/04/2025</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98E98AFC-5E01-4111-B136-A019639DCE41}" type="slidenum">
              <a:rPr lang="fr-FR" smtClean="0"/>
              <a:t>‹N°›</a:t>
            </a:fld>
            <a:endParaRPr lang="fr-FR"/>
          </a:p>
        </p:txBody>
      </p:sp>
    </p:spTree>
    <p:extLst>
      <p:ext uri="{BB962C8B-B14F-4D97-AF65-F5344CB8AC3E}">
        <p14:creationId xmlns:p14="http://schemas.microsoft.com/office/powerpoint/2010/main" val="42427345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0A3E011-9D53-4A0F-93F6-6539E991CF10}" type="datetimeFigureOut">
              <a:rPr lang="fr-FR" smtClean="0"/>
              <a:t>09/04/2025</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98E98AFC-5E01-4111-B136-A019639DCE41}" type="slidenum">
              <a:rPr lang="fr-FR" smtClean="0"/>
              <a:t>‹N°›</a:t>
            </a:fld>
            <a:endParaRPr lang="fr-FR"/>
          </a:p>
        </p:txBody>
      </p:sp>
    </p:spTree>
    <p:extLst>
      <p:ext uri="{BB962C8B-B14F-4D97-AF65-F5344CB8AC3E}">
        <p14:creationId xmlns:p14="http://schemas.microsoft.com/office/powerpoint/2010/main" val="13794830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fr-FR"/>
              <a:t>Modifiez le style du titre</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90A3E011-9D53-4A0F-93F6-6539E991CF10}" type="datetimeFigureOut">
              <a:rPr lang="fr-FR" smtClean="0"/>
              <a:t>09/04/2025</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98E98AFC-5E01-4111-B136-A019639DCE41}" type="slidenum">
              <a:rPr lang="fr-FR" smtClean="0"/>
              <a:t>‹N°›</a:t>
            </a:fld>
            <a:endParaRPr lang="fr-FR"/>
          </a:p>
        </p:txBody>
      </p:sp>
    </p:spTree>
    <p:extLst>
      <p:ext uri="{BB962C8B-B14F-4D97-AF65-F5344CB8AC3E}">
        <p14:creationId xmlns:p14="http://schemas.microsoft.com/office/powerpoint/2010/main" val="37378071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fr-FR"/>
              <a:t>Modifiez le style du titre</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r-FR"/>
              <a:t>Cliquez sur l'icône pour ajouter une image</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90A3E011-9D53-4A0F-93F6-6539E991CF10}" type="datetimeFigureOut">
              <a:rPr lang="fr-FR" smtClean="0"/>
              <a:t>09/04/2025</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98E98AFC-5E01-4111-B136-A019639DCE41}" type="slidenum">
              <a:rPr lang="fr-FR" smtClean="0"/>
              <a:t>‹N°›</a:t>
            </a:fld>
            <a:endParaRPr lang="fr-FR"/>
          </a:p>
        </p:txBody>
      </p:sp>
    </p:spTree>
    <p:extLst>
      <p:ext uri="{BB962C8B-B14F-4D97-AF65-F5344CB8AC3E}">
        <p14:creationId xmlns:p14="http://schemas.microsoft.com/office/powerpoint/2010/main" val="1563900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82000"/>
                  </a:schemeClr>
                </a:solidFill>
              </a:defRPr>
            </a:lvl1pPr>
          </a:lstStyle>
          <a:p>
            <a:fld id="{90A3E011-9D53-4A0F-93F6-6539E991CF10}" type="datetimeFigureOut">
              <a:rPr lang="fr-FR" smtClean="0"/>
              <a:t>09/04/2025</a:t>
            </a:fld>
            <a:endParaRPr lang="fr-FR"/>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82000"/>
                  </a:schemeClr>
                </a:solidFill>
              </a:defRPr>
            </a:lvl1pPr>
          </a:lstStyle>
          <a:p>
            <a:endParaRPr lang="fr-FR"/>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82000"/>
                  </a:schemeClr>
                </a:solidFill>
              </a:defRPr>
            </a:lvl1pPr>
          </a:lstStyle>
          <a:p>
            <a:fld id="{98E98AFC-5E01-4111-B136-A019639DCE41}" type="slidenum">
              <a:rPr lang="fr-FR" smtClean="0"/>
              <a:t>‹N°›</a:t>
            </a:fld>
            <a:endParaRPr lang="fr-FR"/>
          </a:p>
        </p:txBody>
      </p:sp>
    </p:spTree>
    <p:extLst>
      <p:ext uri="{BB962C8B-B14F-4D97-AF65-F5344CB8AC3E}">
        <p14:creationId xmlns:p14="http://schemas.microsoft.com/office/powerpoint/2010/main" val="35058725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18" Type="http://schemas.openxmlformats.org/officeDocument/2006/relationships/image" Target="../media/image2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png"/><Relationship Id="rId17" Type="http://schemas.openxmlformats.org/officeDocument/2006/relationships/image" Target="../media/image22.png"/><Relationship Id="rId2" Type="http://schemas.openxmlformats.org/officeDocument/2006/relationships/image" Target="../media/image7.png"/><Relationship Id="rId16" Type="http://schemas.openxmlformats.org/officeDocument/2006/relationships/image" Target="../media/image21.png"/><Relationship Id="rId20" Type="http://schemas.openxmlformats.org/officeDocument/2006/relationships/image" Target="../media/image25.png"/><Relationship Id="rId1" Type="http://schemas.openxmlformats.org/officeDocument/2006/relationships/slideLayout" Target="../slideLayouts/slideLayout6.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5" Type="http://schemas.openxmlformats.org/officeDocument/2006/relationships/image" Target="../media/image20.png"/><Relationship Id="rId10" Type="http://schemas.openxmlformats.org/officeDocument/2006/relationships/image" Target="../media/image15.png"/><Relationship Id="rId19" Type="http://schemas.openxmlformats.org/officeDocument/2006/relationships/image" Target="../media/image24.pn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png"/></Relationships>
</file>

<file path=ppt/slides/_rels/slide4.xml.rels><?xml version="1.0" encoding="UTF-8" standalone="yes"?>
<Relationships xmlns="http://schemas.openxmlformats.org/package/2006/relationships"><Relationship Id="rId3" Type="http://schemas.openxmlformats.org/officeDocument/2006/relationships/hyperlink" Target="mailto:fsechet@eduformaction.fr," TargetMode="External"/><Relationship Id="rId2" Type="http://schemas.openxmlformats.org/officeDocument/2006/relationships/image" Target="../media/image26.jpeg"/><Relationship Id="rId1" Type="http://schemas.openxmlformats.org/officeDocument/2006/relationships/slideLayout" Target="../slideLayouts/slideLayout6.xml"/><Relationship Id="rId5" Type="http://schemas.openxmlformats.org/officeDocument/2006/relationships/image" Target="../media/image27.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29.pn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B8B9FF0B-FCA2-9698-1A1E-65FBCACA8DE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312075"/>
            <a:ext cx="6858000" cy="6858000"/>
          </a:xfrm>
          <a:prstGeom prst="flowChartDelay">
            <a:avLst/>
          </a:prstGeom>
          <a:noFill/>
          <a:extLst>
            <a:ext uri="{909E8E84-426E-40DD-AFC4-6F175D3DCCD1}">
              <a14:hiddenFill xmlns:a14="http://schemas.microsoft.com/office/drawing/2010/main">
                <a:solidFill>
                  <a:srgbClr val="FFFFFF"/>
                </a:solidFill>
              </a14:hiddenFill>
            </a:ext>
          </a:extLst>
        </p:spPr>
      </p:pic>
      <p:pic>
        <p:nvPicPr>
          <p:cNvPr id="5" name="Image 4" descr="Une image contenant texte, Police, logo, Graphique&#10;&#10;Le contenu généré par l’IA peut être incorrect.">
            <a:extLst>
              <a:ext uri="{FF2B5EF4-FFF2-40B4-BE49-F238E27FC236}">
                <a16:creationId xmlns:a16="http://schemas.microsoft.com/office/drawing/2014/main" id="{4BBE1CF6-425A-F5FF-1FF7-5B8DB997A8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5001" y="9077812"/>
            <a:ext cx="930728" cy="534539"/>
          </a:xfrm>
          <a:prstGeom prst="rect">
            <a:avLst/>
          </a:prstGeom>
        </p:spPr>
      </p:pic>
      <p:sp>
        <p:nvSpPr>
          <p:cNvPr id="6" name="ZoneTexte 5">
            <a:extLst>
              <a:ext uri="{FF2B5EF4-FFF2-40B4-BE49-F238E27FC236}">
                <a16:creationId xmlns:a16="http://schemas.microsoft.com/office/drawing/2014/main" id="{2D233D8D-4ECE-AD80-F61D-82CA7F7E29A3}"/>
              </a:ext>
            </a:extLst>
          </p:cNvPr>
          <p:cNvSpPr txBox="1"/>
          <p:nvPr/>
        </p:nvSpPr>
        <p:spPr>
          <a:xfrm>
            <a:off x="734786" y="669470"/>
            <a:ext cx="4849586" cy="1200329"/>
          </a:xfrm>
          <a:prstGeom prst="rect">
            <a:avLst/>
          </a:prstGeom>
          <a:noFill/>
        </p:spPr>
        <p:txBody>
          <a:bodyPr wrap="square" rtlCol="0">
            <a:spAutoFit/>
          </a:bodyPr>
          <a:lstStyle/>
          <a:p>
            <a:pPr algn="ctr"/>
            <a:r>
              <a:rPr lang="fr-FR" sz="2400" dirty="0">
                <a:latin typeface="Bodoni MT" panose="02070603080606020203" pitchFamily="18" charset="0"/>
                <a:ea typeface="BatangChe" panose="020B0503020000020004" pitchFamily="49" charset="-127"/>
              </a:rPr>
              <a:t>Accompagner votre hôtel dans le développement des compétences de leurs collaborateurs</a:t>
            </a:r>
          </a:p>
        </p:txBody>
      </p:sp>
      <p:sp>
        <p:nvSpPr>
          <p:cNvPr id="7" name="Ellipse 6">
            <a:extLst>
              <a:ext uri="{FF2B5EF4-FFF2-40B4-BE49-F238E27FC236}">
                <a16:creationId xmlns:a16="http://schemas.microsoft.com/office/drawing/2014/main" id="{27099170-B09E-39B0-6337-306DECB395B4}"/>
              </a:ext>
            </a:extLst>
          </p:cNvPr>
          <p:cNvSpPr/>
          <p:nvPr/>
        </p:nvSpPr>
        <p:spPr>
          <a:xfrm>
            <a:off x="5094514" y="0"/>
            <a:ext cx="2530929" cy="996043"/>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t>Recto 1</a:t>
            </a:r>
          </a:p>
        </p:txBody>
      </p:sp>
    </p:spTree>
    <p:extLst>
      <p:ext uri="{BB962C8B-B14F-4D97-AF65-F5344CB8AC3E}">
        <p14:creationId xmlns:p14="http://schemas.microsoft.com/office/powerpoint/2010/main" val="40638487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2C09670-0277-8E51-3800-402CA2DA8AAA}"/>
              </a:ext>
            </a:extLst>
          </p:cNvPr>
          <p:cNvSpPr>
            <a:spLocks noGrp="1"/>
          </p:cNvSpPr>
          <p:nvPr>
            <p:ph type="title"/>
          </p:nvPr>
        </p:nvSpPr>
        <p:spPr>
          <a:xfrm>
            <a:off x="0" y="292917"/>
            <a:ext cx="5915025" cy="316497"/>
          </a:xfrm>
          <a:noFill/>
        </p:spPr>
        <p:txBody>
          <a:bodyPr wrap="square" rtlCol="0">
            <a:spAutoFit/>
          </a:bodyPr>
          <a:lstStyle/>
          <a:p>
            <a:pPr defTabSz="457200"/>
            <a:r>
              <a:rPr lang="fr-FR" sz="1600" dirty="0">
                <a:solidFill>
                  <a:srgbClr val="000000"/>
                </a:solidFill>
                <a:latin typeface="Bodoni MT" panose="02070603080606020203" pitchFamily="18" charset="0"/>
                <a:ea typeface="+mn-ea"/>
                <a:cs typeface="+mn-cs"/>
              </a:rPr>
              <a:t>Nos domaines d’intervention</a:t>
            </a:r>
          </a:p>
        </p:txBody>
      </p:sp>
      <p:sp>
        <p:nvSpPr>
          <p:cNvPr id="3" name="ZoneTexte 2">
            <a:extLst>
              <a:ext uri="{FF2B5EF4-FFF2-40B4-BE49-F238E27FC236}">
                <a16:creationId xmlns:a16="http://schemas.microsoft.com/office/drawing/2014/main" id="{C11F6C51-44D9-708D-56C5-EC3620A09136}"/>
              </a:ext>
            </a:extLst>
          </p:cNvPr>
          <p:cNvSpPr txBox="1"/>
          <p:nvPr/>
        </p:nvSpPr>
        <p:spPr>
          <a:xfrm>
            <a:off x="1953986" y="1468819"/>
            <a:ext cx="4713514" cy="1785104"/>
          </a:xfrm>
          <a:prstGeom prst="rect">
            <a:avLst/>
          </a:prstGeom>
          <a:noFill/>
        </p:spPr>
        <p:txBody>
          <a:bodyPr wrap="square" rtlCol="0">
            <a:spAutoFit/>
          </a:bodyPr>
          <a:lstStyle/>
          <a:p>
            <a:pPr fontAlgn="base">
              <a:buNone/>
            </a:pPr>
            <a:r>
              <a:rPr lang="fr-FR" sz="1100" b="0" i="0" dirty="0">
                <a:solidFill>
                  <a:srgbClr val="666666"/>
                </a:solidFill>
                <a:effectLst/>
                <a:latin typeface="Bodoni MT" panose="02070603080606020203" pitchFamily="18" charset="0"/>
              </a:rPr>
              <a:t>La santé et la sécurité de vos collaborateurs sont au cœur de vos préoccupations. Nous formons les personnels d’accueil, d’entretien ou de cuisine, pour prévenir les risques liés aux conditions de travail spécifiques à l’hôtellerie.</a:t>
            </a:r>
          </a:p>
          <a:p>
            <a:pPr fontAlgn="base">
              <a:buNone/>
            </a:pPr>
            <a:r>
              <a:rPr lang="fr-FR" sz="1100" b="1" i="0" dirty="0">
                <a:solidFill>
                  <a:srgbClr val="000000"/>
                </a:solidFill>
                <a:effectLst/>
                <a:latin typeface="Bodoni MT" panose="02070603080606020203" pitchFamily="18" charset="0"/>
              </a:rPr>
              <a:t>Objectifs</a:t>
            </a:r>
            <a:r>
              <a:rPr lang="fr-FR" sz="1100" b="0" i="0" dirty="0">
                <a:solidFill>
                  <a:srgbClr val="000000"/>
                </a:solidFill>
                <a:effectLst/>
                <a:latin typeface="Bodoni MT" panose="02070603080606020203" pitchFamily="18" charset="0"/>
              </a:rPr>
              <a:t> : ergonomie, formations réglementaires, sensibilisation aux risques professionnels, QVT (Qualité de Vie au travail), gestion des situations d’urgence, prévention des accidents.</a:t>
            </a:r>
            <a:endParaRPr lang="fr-FR" sz="1100" b="0" i="0" dirty="0">
              <a:solidFill>
                <a:srgbClr val="666666"/>
              </a:solidFill>
              <a:effectLst/>
              <a:latin typeface="Bodoni MT" panose="02070603080606020203" pitchFamily="18" charset="0"/>
            </a:endParaRPr>
          </a:p>
          <a:p>
            <a:pPr fontAlgn="base"/>
            <a:r>
              <a:rPr lang="fr-FR" sz="1100" b="1" i="0" dirty="0">
                <a:solidFill>
                  <a:srgbClr val="000000"/>
                </a:solidFill>
                <a:effectLst/>
                <a:latin typeface="Bodoni MT" panose="02070603080606020203" pitchFamily="18" charset="0"/>
              </a:rPr>
              <a:t>Public cible</a:t>
            </a:r>
            <a:r>
              <a:rPr lang="fr-FR" sz="1100" b="0" i="0" dirty="0">
                <a:solidFill>
                  <a:srgbClr val="000000"/>
                </a:solidFill>
                <a:effectLst/>
                <a:latin typeface="Bodoni MT" panose="02070603080606020203" pitchFamily="18" charset="0"/>
              </a:rPr>
              <a:t> : réceptionnistes, chefs de cuisine, responsables sécurité, agents d’entretien, …</a:t>
            </a:r>
            <a:endParaRPr lang="fr-FR" sz="1100" b="0" i="0" dirty="0">
              <a:solidFill>
                <a:srgbClr val="666666"/>
              </a:solidFill>
              <a:effectLst/>
              <a:latin typeface="Bodoni MT" panose="02070603080606020203" pitchFamily="18" charset="0"/>
            </a:endParaRPr>
          </a:p>
          <a:p>
            <a:endParaRPr lang="fr-FR" sz="1100" dirty="0">
              <a:latin typeface="Bodoni MT" panose="02070603080606020203" pitchFamily="18" charset="0"/>
            </a:endParaRPr>
          </a:p>
        </p:txBody>
      </p:sp>
      <p:sp>
        <p:nvSpPr>
          <p:cNvPr id="4" name="ZoneTexte 3">
            <a:extLst>
              <a:ext uri="{FF2B5EF4-FFF2-40B4-BE49-F238E27FC236}">
                <a16:creationId xmlns:a16="http://schemas.microsoft.com/office/drawing/2014/main" id="{34010657-6FE2-4090-4FDB-1C6C36AEC5F9}"/>
              </a:ext>
            </a:extLst>
          </p:cNvPr>
          <p:cNvSpPr txBox="1"/>
          <p:nvPr/>
        </p:nvSpPr>
        <p:spPr>
          <a:xfrm>
            <a:off x="1921329" y="7811023"/>
            <a:ext cx="5018316" cy="1277273"/>
          </a:xfrm>
          <a:prstGeom prst="rect">
            <a:avLst/>
          </a:prstGeom>
          <a:noFill/>
        </p:spPr>
        <p:txBody>
          <a:bodyPr wrap="square" rtlCol="0">
            <a:spAutoFit/>
          </a:bodyPr>
          <a:lstStyle/>
          <a:p>
            <a:pPr algn="l" fontAlgn="base">
              <a:buNone/>
            </a:pPr>
            <a:r>
              <a:rPr lang="fr-FR" sz="1100" b="0" i="0" dirty="0">
                <a:solidFill>
                  <a:srgbClr val="666666"/>
                </a:solidFill>
                <a:effectLst/>
                <a:latin typeface="Bodoni MT" panose="02070603080606020203" pitchFamily="18" charset="0"/>
              </a:rPr>
              <a:t>Maintenir et développer des lieux d’accueil en excellent état est l’un des piliers de la qualité de l’expérience client. Nous formons les équipes dédiées à la rénovation des espaces et à l’intégration de pratiques durables dans l’hôtellerie.</a:t>
            </a:r>
          </a:p>
          <a:p>
            <a:pPr algn="l" fontAlgn="base">
              <a:buNone/>
            </a:pPr>
            <a:r>
              <a:rPr lang="fr-FR" sz="1100" b="1" i="0" dirty="0">
                <a:solidFill>
                  <a:srgbClr val="000000"/>
                </a:solidFill>
                <a:effectLst/>
                <a:latin typeface="Bodoni MT" panose="02070603080606020203" pitchFamily="18" charset="0"/>
              </a:rPr>
              <a:t>Objectifs</a:t>
            </a:r>
            <a:r>
              <a:rPr lang="fr-FR" sz="1100" b="0" i="0" dirty="0">
                <a:solidFill>
                  <a:srgbClr val="000000"/>
                </a:solidFill>
                <a:effectLst/>
                <a:latin typeface="Bodoni MT" panose="02070603080606020203" pitchFamily="18" charset="0"/>
              </a:rPr>
              <a:t> : </a:t>
            </a:r>
            <a:r>
              <a:rPr lang="fr-FR" sz="1100" b="0" i="0" dirty="0">
                <a:solidFill>
                  <a:srgbClr val="666666"/>
                </a:solidFill>
                <a:effectLst/>
                <a:latin typeface="Bodoni MT" panose="02070603080606020203" pitchFamily="18" charset="0"/>
              </a:rPr>
              <a:t>performance en rénovation, amélioration de l’efficacité énergétiques, respect des normes environnementales</a:t>
            </a:r>
          </a:p>
          <a:p>
            <a:pPr algn="l" fontAlgn="base"/>
            <a:r>
              <a:rPr lang="fr-FR" sz="1100" b="1" i="0" dirty="0">
                <a:solidFill>
                  <a:srgbClr val="000000"/>
                </a:solidFill>
                <a:effectLst/>
                <a:latin typeface="Bodoni MT" panose="02070603080606020203" pitchFamily="18" charset="0"/>
              </a:rPr>
              <a:t>Public cible</a:t>
            </a:r>
            <a:r>
              <a:rPr lang="fr-FR" sz="1100" b="0" i="0" dirty="0">
                <a:solidFill>
                  <a:srgbClr val="000000"/>
                </a:solidFill>
                <a:effectLst/>
                <a:latin typeface="Bodoni MT" panose="02070603080606020203" pitchFamily="18" charset="0"/>
              </a:rPr>
              <a:t> : responsables techniques, chefs de projets, équipes de maintenance.</a:t>
            </a:r>
            <a:endParaRPr lang="fr-FR" sz="1100" b="0" i="0" dirty="0">
              <a:solidFill>
                <a:srgbClr val="666666"/>
              </a:solidFill>
              <a:effectLst/>
              <a:latin typeface="Bodoni MT" panose="02070603080606020203" pitchFamily="18" charset="0"/>
            </a:endParaRPr>
          </a:p>
          <a:p>
            <a:endParaRPr lang="fr-FR" sz="1100" dirty="0">
              <a:latin typeface="Bodoni MT" panose="02070603080606020203" pitchFamily="18" charset="0"/>
            </a:endParaRPr>
          </a:p>
        </p:txBody>
      </p:sp>
      <p:sp>
        <p:nvSpPr>
          <p:cNvPr id="5" name="ZoneTexte 4">
            <a:extLst>
              <a:ext uri="{FF2B5EF4-FFF2-40B4-BE49-F238E27FC236}">
                <a16:creationId xmlns:a16="http://schemas.microsoft.com/office/drawing/2014/main" id="{CD76DEE5-FF6C-848F-12E3-5EDF31A6A7D4}"/>
              </a:ext>
            </a:extLst>
          </p:cNvPr>
          <p:cNvSpPr txBox="1"/>
          <p:nvPr/>
        </p:nvSpPr>
        <p:spPr>
          <a:xfrm>
            <a:off x="1839686" y="3685194"/>
            <a:ext cx="5110843" cy="1446550"/>
          </a:xfrm>
          <a:prstGeom prst="rect">
            <a:avLst/>
          </a:prstGeom>
          <a:noFill/>
        </p:spPr>
        <p:txBody>
          <a:bodyPr wrap="square" rtlCol="0">
            <a:spAutoFit/>
          </a:bodyPr>
          <a:lstStyle/>
          <a:p>
            <a:pPr algn="l" fontAlgn="base">
              <a:buNone/>
            </a:pPr>
            <a:r>
              <a:rPr lang="fr-FR" sz="1100" b="0" i="0" dirty="0">
                <a:solidFill>
                  <a:srgbClr val="666666"/>
                </a:solidFill>
                <a:effectLst/>
                <a:latin typeface="Bodoni MT" panose="02070603080606020203" pitchFamily="18" charset="0"/>
              </a:rPr>
              <a:t>Nous formons les équipes hôtelières à être dans le tempo de l’innovation, à comprendre et à intégrer les nouvelles technologies dans leurs activités pour gagner en efficacité : gestion et finances, communication et marketing, commerce, cybersécurité.</a:t>
            </a:r>
          </a:p>
          <a:p>
            <a:pPr algn="l" fontAlgn="base">
              <a:buNone/>
            </a:pPr>
            <a:r>
              <a:rPr lang="fr-FR" sz="1100" b="1" i="0" dirty="0">
                <a:solidFill>
                  <a:srgbClr val="666666"/>
                </a:solidFill>
                <a:effectLst/>
                <a:latin typeface="Bodoni MT" panose="02070603080606020203" pitchFamily="18" charset="0"/>
              </a:rPr>
              <a:t>Objectifs</a:t>
            </a:r>
            <a:r>
              <a:rPr lang="fr-FR" sz="1100" b="0" i="0" dirty="0">
                <a:solidFill>
                  <a:srgbClr val="666666"/>
                </a:solidFill>
                <a:effectLst/>
                <a:latin typeface="Bodoni MT" panose="02070603080606020203" pitchFamily="18" charset="0"/>
              </a:rPr>
              <a:t> : formation aux outils numériques, intégration de l’IA, maîtrise de la communication digitale</a:t>
            </a:r>
          </a:p>
          <a:p>
            <a:pPr algn="l" fontAlgn="base"/>
            <a:r>
              <a:rPr lang="fr-FR" sz="1100" b="1" i="0" dirty="0">
                <a:solidFill>
                  <a:srgbClr val="666666"/>
                </a:solidFill>
                <a:effectLst/>
                <a:latin typeface="Bodoni MT" panose="02070603080606020203" pitchFamily="18" charset="0"/>
              </a:rPr>
              <a:t>Public cible</a:t>
            </a:r>
            <a:r>
              <a:rPr lang="fr-FR" sz="1100" b="0" i="0" dirty="0">
                <a:solidFill>
                  <a:srgbClr val="666666"/>
                </a:solidFill>
                <a:effectLst/>
                <a:latin typeface="Bodoni MT" panose="02070603080606020203" pitchFamily="18" charset="0"/>
              </a:rPr>
              <a:t> : équipes support (marketing, IT, finances…) et front desk</a:t>
            </a:r>
          </a:p>
          <a:p>
            <a:endParaRPr lang="fr-FR" sz="1100" dirty="0">
              <a:latin typeface="Bodoni MT" panose="02070603080606020203" pitchFamily="18" charset="0"/>
            </a:endParaRPr>
          </a:p>
        </p:txBody>
      </p:sp>
      <p:sp>
        <p:nvSpPr>
          <p:cNvPr id="7" name="ZoneTexte 6">
            <a:extLst>
              <a:ext uri="{FF2B5EF4-FFF2-40B4-BE49-F238E27FC236}">
                <a16:creationId xmlns:a16="http://schemas.microsoft.com/office/drawing/2014/main" id="{DE0FD9F3-14CC-1423-A0D2-D2FF6AA5DCCA}"/>
              </a:ext>
            </a:extLst>
          </p:cNvPr>
          <p:cNvSpPr txBox="1"/>
          <p:nvPr/>
        </p:nvSpPr>
        <p:spPr>
          <a:xfrm>
            <a:off x="1975681" y="5751847"/>
            <a:ext cx="4528609" cy="1446550"/>
          </a:xfrm>
          <a:prstGeom prst="rect">
            <a:avLst/>
          </a:prstGeom>
          <a:noFill/>
        </p:spPr>
        <p:txBody>
          <a:bodyPr wrap="square" rtlCol="0">
            <a:spAutoFit/>
          </a:bodyPr>
          <a:lstStyle>
            <a:defPPr>
              <a:defRPr lang="en-US"/>
            </a:defPPr>
            <a:lvl1pPr fontAlgn="base">
              <a:buNone/>
              <a:defRPr sz="1100" b="0" i="0">
                <a:solidFill>
                  <a:srgbClr val="666666"/>
                </a:solidFill>
                <a:effectLst/>
                <a:latin typeface="Open Sans" panose="020B0606030504020204" pitchFamily="34" charset="0"/>
              </a:defRPr>
            </a:lvl1pPr>
          </a:lstStyle>
          <a:p>
            <a:r>
              <a:rPr lang="fr-FR" dirty="0">
                <a:latin typeface="Bodoni MT" panose="02070603080606020203" pitchFamily="18" charset="0"/>
              </a:rPr>
              <a:t>Votre personnel est votre premier atout. Nous accompagnons les hôtels dans le développement du capital humain des différentes catégories de personnels, et garantir une meilleure efficacité opérationnelle et une expérience client optimale.</a:t>
            </a:r>
          </a:p>
          <a:p>
            <a:r>
              <a:rPr lang="fr-FR" dirty="0">
                <a:latin typeface="Bodoni MT" panose="02070603080606020203" pitchFamily="18" charset="0"/>
              </a:rPr>
              <a:t>Objectifs : formation au management et au leadership, gestion du stress, intelligence émotionnelle, relation client, …</a:t>
            </a:r>
          </a:p>
          <a:p>
            <a:r>
              <a:rPr lang="fr-FR" dirty="0">
                <a:latin typeface="Bodoni MT" panose="02070603080606020203" pitchFamily="18" charset="0"/>
              </a:rPr>
              <a:t>Public cible : managers, responsables d’équipe, collaborateurs en contact avec la clientèle</a:t>
            </a:r>
          </a:p>
        </p:txBody>
      </p:sp>
      <p:sp>
        <p:nvSpPr>
          <p:cNvPr id="8" name="Titre 1">
            <a:extLst>
              <a:ext uri="{FF2B5EF4-FFF2-40B4-BE49-F238E27FC236}">
                <a16:creationId xmlns:a16="http://schemas.microsoft.com/office/drawing/2014/main" id="{59DBF533-7143-91EC-BA99-4E1A5E7E93B4}"/>
              </a:ext>
            </a:extLst>
          </p:cNvPr>
          <p:cNvSpPr txBox="1">
            <a:spLocks/>
          </p:cNvSpPr>
          <p:nvPr/>
        </p:nvSpPr>
        <p:spPr>
          <a:xfrm>
            <a:off x="375557" y="9162824"/>
            <a:ext cx="1975681" cy="759695"/>
          </a:xfrm>
          <a:prstGeom prst="rect">
            <a:avLst/>
          </a:prstGeom>
          <a:noFill/>
        </p:spPr>
        <p:txBody>
          <a:bodyPr vert="horz" wrap="square" lIns="91440" tIns="45720" rIns="91440" bIns="4572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defTabSz="457200"/>
            <a:r>
              <a:rPr lang="fr-FR" sz="1600" dirty="0">
                <a:solidFill>
                  <a:srgbClr val="000000"/>
                </a:solidFill>
                <a:latin typeface="Bodoni MT" panose="02070603080606020203" pitchFamily="18" charset="0"/>
                <a:ea typeface="+mn-ea"/>
                <a:cs typeface="+mn-cs"/>
              </a:rPr>
              <a:t>Habitat et rénovation énergétique</a:t>
            </a:r>
          </a:p>
        </p:txBody>
      </p:sp>
      <p:pic>
        <p:nvPicPr>
          <p:cNvPr id="9" name="Image 8">
            <a:extLst>
              <a:ext uri="{FF2B5EF4-FFF2-40B4-BE49-F238E27FC236}">
                <a16:creationId xmlns:a16="http://schemas.microsoft.com/office/drawing/2014/main" id="{D697B9ED-BE63-F08B-92AA-BF71431F7A11}"/>
              </a:ext>
            </a:extLst>
          </p:cNvPr>
          <p:cNvPicPr>
            <a:picLocks noChangeAspect="1"/>
          </p:cNvPicPr>
          <p:nvPr/>
        </p:nvPicPr>
        <p:blipFill>
          <a:blip r:embed="rId2"/>
          <a:stretch>
            <a:fillRect/>
          </a:stretch>
        </p:blipFill>
        <p:spPr>
          <a:xfrm>
            <a:off x="223157" y="7848301"/>
            <a:ext cx="1404257" cy="1404257"/>
          </a:xfrm>
          <a:prstGeom prst="rect">
            <a:avLst/>
          </a:prstGeom>
        </p:spPr>
      </p:pic>
      <p:pic>
        <p:nvPicPr>
          <p:cNvPr id="10" name="Picture 2" descr="Image générée">
            <a:extLst>
              <a:ext uri="{FF2B5EF4-FFF2-40B4-BE49-F238E27FC236}">
                <a16:creationId xmlns:a16="http://schemas.microsoft.com/office/drawing/2014/main" id="{CCA6E452-2C16-BF79-8AD2-147DFD55530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2063"/>
          <a:stretch/>
        </p:blipFill>
        <p:spPr bwMode="auto">
          <a:xfrm>
            <a:off x="141514" y="5651551"/>
            <a:ext cx="1485900" cy="1458128"/>
          </a:xfrm>
          <a:prstGeom prst="rect">
            <a:avLst/>
          </a:prstGeom>
          <a:noFill/>
          <a:extLst>
            <a:ext uri="{909E8E84-426E-40DD-AFC4-6F175D3DCCD1}">
              <a14:hiddenFill xmlns:a14="http://schemas.microsoft.com/office/drawing/2010/main">
                <a:solidFill>
                  <a:srgbClr val="FFFFFF"/>
                </a:solidFill>
              </a14:hiddenFill>
            </a:ext>
          </a:extLst>
        </p:spPr>
      </p:pic>
      <p:sp>
        <p:nvSpPr>
          <p:cNvPr id="11" name="Titre 1">
            <a:extLst>
              <a:ext uri="{FF2B5EF4-FFF2-40B4-BE49-F238E27FC236}">
                <a16:creationId xmlns:a16="http://schemas.microsoft.com/office/drawing/2014/main" id="{CC21C697-25A4-E5E8-C41C-C2376E004D4F}"/>
              </a:ext>
            </a:extLst>
          </p:cNvPr>
          <p:cNvSpPr txBox="1">
            <a:spLocks/>
          </p:cNvSpPr>
          <p:nvPr/>
        </p:nvSpPr>
        <p:spPr>
          <a:xfrm>
            <a:off x="70757" y="7109679"/>
            <a:ext cx="1627414" cy="316497"/>
          </a:xfrm>
          <a:prstGeom prst="rect">
            <a:avLst/>
          </a:prstGeom>
          <a:noFill/>
        </p:spPr>
        <p:txBody>
          <a:bodyPr vert="horz" wrap="square" lIns="91440" tIns="45720" rIns="91440" bIns="4572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defTabSz="457200"/>
            <a:r>
              <a:rPr lang="fr-FR" sz="1600">
                <a:solidFill>
                  <a:srgbClr val="000000"/>
                </a:solidFill>
                <a:latin typeface="Bodoni MT" panose="02070603080606020203" pitchFamily="18" charset="0"/>
                <a:ea typeface="+mn-ea"/>
                <a:cs typeface="+mn-cs"/>
              </a:rPr>
              <a:t>Capital Humain</a:t>
            </a:r>
            <a:endParaRPr lang="fr-FR" sz="1600" dirty="0">
              <a:solidFill>
                <a:srgbClr val="000000"/>
              </a:solidFill>
              <a:latin typeface="Bodoni MT" panose="02070603080606020203" pitchFamily="18" charset="0"/>
              <a:ea typeface="+mn-ea"/>
              <a:cs typeface="+mn-cs"/>
            </a:endParaRPr>
          </a:p>
        </p:txBody>
      </p:sp>
      <p:sp>
        <p:nvSpPr>
          <p:cNvPr id="12" name="Titre 1">
            <a:extLst>
              <a:ext uri="{FF2B5EF4-FFF2-40B4-BE49-F238E27FC236}">
                <a16:creationId xmlns:a16="http://schemas.microsoft.com/office/drawing/2014/main" id="{50CD29C2-054D-4FFE-8A8F-FFAC2CAAF182}"/>
              </a:ext>
            </a:extLst>
          </p:cNvPr>
          <p:cNvSpPr txBox="1">
            <a:spLocks/>
          </p:cNvSpPr>
          <p:nvPr/>
        </p:nvSpPr>
        <p:spPr>
          <a:xfrm>
            <a:off x="70758" y="3038813"/>
            <a:ext cx="1627414" cy="538096"/>
          </a:xfrm>
          <a:prstGeom prst="rect">
            <a:avLst/>
          </a:prstGeom>
          <a:noFill/>
        </p:spPr>
        <p:txBody>
          <a:bodyPr vert="horz" wrap="square" lIns="91440" tIns="45720" rIns="91440" bIns="4572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defTabSz="457200"/>
            <a:r>
              <a:rPr lang="fr-FR" sz="1600" dirty="0">
                <a:solidFill>
                  <a:srgbClr val="000000"/>
                </a:solidFill>
                <a:latin typeface="Bodoni MT" panose="02070603080606020203" pitchFamily="18" charset="0"/>
                <a:ea typeface="+mn-ea"/>
                <a:cs typeface="+mn-cs"/>
              </a:rPr>
              <a:t>Santé et sécurité au travail</a:t>
            </a:r>
          </a:p>
        </p:txBody>
      </p:sp>
      <p:pic>
        <p:nvPicPr>
          <p:cNvPr id="2060" name="Picture 12" descr="Image générée">
            <a:extLst>
              <a:ext uri="{FF2B5EF4-FFF2-40B4-BE49-F238E27FC236}">
                <a16:creationId xmlns:a16="http://schemas.microsoft.com/office/drawing/2014/main" id="{F2BE0778-CF7C-507B-2CCB-6A1A4DC3BD8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1514" y="1574334"/>
            <a:ext cx="1388066" cy="1388066"/>
          </a:xfrm>
          <a:prstGeom prst="rect">
            <a:avLst/>
          </a:prstGeom>
          <a:noFill/>
          <a:extLst>
            <a:ext uri="{909E8E84-426E-40DD-AFC4-6F175D3DCCD1}">
              <a14:hiddenFill xmlns:a14="http://schemas.microsoft.com/office/drawing/2010/main">
                <a:solidFill>
                  <a:srgbClr val="FFFFFF"/>
                </a:solidFill>
              </a14:hiddenFill>
            </a:ext>
          </a:extLst>
        </p:spPr>
      </p:pic>
      <p:sp>
        <p:nvSpPr>
          <p:cNvPr id="13" name="Titre 1">
            <a:extLst>
              <a:ext uri="{FF2B5EF4-FFF2-40B4-BE49-F238E27FC236}">
                <a16:creationId xmlns:a16="http://schemas.microsoft.com/office/drawing/2014/main" id="{3F89BFAD-0D66-4CE3-E1F9-9FA78F90A6EB}"/>
              </a:ext>
            </a:extLst>
          </p:cNvPr>
          <p:cNvSpPr txBox="1">
            <a:spLocks/>
          </p:cNvSpPr>
          <p:nvPr/>
        </p:nvSpPr>
        <p:spPr>
          <a:xfrm>
            <a:off x="70758" y="5154904"/>
            <a:ext cx="1627414" cy="316497"/>
          </a:xfrm>
          <a:prstGeom prst="rect">
            <a:avLst/>
          </a:prstGeom>
          <a:noFill/>
        </p:spPr>
        <p:txBody>
          <a:bodyPr vert="horz" wrap="square" lIns="91440" tIns="45720" rIns="91440" bIns="4572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defTabSz="457200"/>
            <a:r>
              <a:rPr lang="fr-FR" sz="1600" dirty="0">
                <a:solidFill>
                  <a:srgbClr val="000000"/>
                </a:solidFill>
                <a:latin typeface="Bodoni MT" panose="02070603080606020203" pitchFamily="18" charset="0"/>
                <a:ea typeface="+mn-ea"/>
                <a:cs typeface="+mn-cs"/>
              </a:rPr>
              <a:t>Tech &amp; Digital</a:t>
            </a:r>
          </a:p>
        </p:txBody>
      </p:sp>
      <p:pic>
        <p:nvPicPr>
          <p:cNvPr id="2064" name="Picture 16" descr="Image générée">
            <a:extLst>
              <a:ext uri="{FF2B5EF4-FFF2-40B4-BE49-F238E27FC236}">
                <a16:creationId xmlns:a16="http://schemas.microsoft.com/office/drawing/2014/main" id="{7C5512AA-D7A4-AF2C-D879-D76CE874CC0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1514" y="3685194"/>
            <a:ext cx="1341700" cy="1341700"/>
          </a:xfrm>
          <a:prstGeom prst="rect">
            <a:avLst/>
          </a:prstGeom>
          <a:noFill/>
          <a:extLst>
            <a:ext uri="{909E8E84-426E-40DD-AFC4-6F175D3DCCD1}">
              <a14:hiddenFill xmlns:a14="http://schemas.microsoft.com/office/drawing/2010/main">
                <a:solidFill>
                  <a:srgbClr val="FFFFFF"/>
                </a:solidFill>
              </a14:hiddenFill>
            </a:ext>
          </a:extLst>
        </p:spPr>
      </p:pic>
      <p:sp>
        <p:nvSpPr>
          <p:cNvPr id="14" name="Ellipse 13">
            <a:extLst>
              <a:ext uri="{FF2B5EF4-FFF2-40B4-BE49-F238E27FC236}">
                <a16:creationId xmlns:a16="http://schemas.microsoft.com/office/drawing/2014/main" id="{1B1E3989-1EF6-667E-07B7-6A1F5C192AA4}"/>
              </a:ext>
            </a:extLst>
          </p:cNvPr>
          <p:cNvSpPr/>
          <p:nvPr/>
        </p:nvSpPr>
        <p:spPr>
          <a:xfrm>
            <a:off x="5094514" y="0"/>
            <a:ext cx="2530929" cy="996043"/>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t>Verso 1</a:t>
            </a:r>
          </a:p>
        </p:txBody>
      </p:sp>
    </p:spTree>
    <p:extLst>
      <p:ext uri="{BB962C8B-B14F-4D97-AF65-F5344CB8AC3E}">
        <p14:creationId xmlns:p14="http://schemas.microsoft.com/office/powerpoint/2010/main" val="13485621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llipse 2">
            <a:extLst>
              <a:ext uri="{FF2B5EF4-FFF2-40B4-BE49-F238E27FC236}">
                <a16:creationId xmlns:a16="http://schemas.microsoft.com/office/drawing/2014/main" id="{5A5BA1FC-FE3D-80E4-02C0-16DB931482CE}"/>
              </a:ext>
            </a:extLst>
          </p:cNvPr>
          <p:cNvSpPr/>
          <p:nvPr/>
        </p:nvSpPr>
        <p:spPr>
          <a:xfrm>
            <a:off x="2257423" y="99769"/>
            <a:ext cx="4506686" cy="456444"/>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t>Recto 2</a:t>
            </a:r>
          </a:p>
        </p:txBody>
      </p:sp>
      <p:sp>
        <p:nvSpPr>
          <p:cNvPr id="4" name="Titre 1">
            <a:extLst>
              <a:ext uri="{FF2B5EF4-FFF2-40B4-BE49-F238E27FC236}">
                <a16:creationId xmlns:a16="http://schemas.microsoft.com/office/drawing/2014/main" id="{269E9A77-9439-0CB3-52F3-261E6CA82216}"/>
              </a:ext>
            </a:extLst>
          </p:cNvPr>
          <p:cNvSpPr>
            <a:spLocks noGrp="1"/>
          </p:cNvSpPr>
          <p:nvPr>
            <p:ph type="title"/>
          </p:nvPr>
        </p:nvSpPr>
        <p:spPr>
          <a:xfrm>
            <a:off x="-93891" y="664134"/>
            <a:ext cx="5915025" cy="316497"/>
          </a:xfrm>
          <a:noFill/>
        </p:spPr>
        <p:txBody>
          <a:bodyPr wrap="square" rtlCol="0">
            <a:spAutoFit/>
          </a:bodyPr>
          <a:lstStyle/>
          <a:p>
            <a:pPr defTabSz="457200"/>
            <a:r>
              <a:rPr lang="fr-FR" sz="1600" dirty="0">
                <a:solidFill>
                  <a:srgbClr val="000000"/>
                </a:solidFill>
                <a:latin typeface="Bodoni MT" panose="02070603080606020203" pitchFamily="18" charset="0"/>
                <a:ea typeface="+mn-ea"/>
                <a:cs typeface="+mn-cs"/>
              </a:rPr>
              <a:t>Exemples de formation</a:t>
            </a:r>
          </a:p>
        </p:txBody>
      </p:sp>
      <p:pic>
        <p:nvPicPr>
          <p:cNvPr id="6" name="Image 5">
            <a:extLst>
              <a:ext uri="{FF2B5EF4-FFF2-40B4-BE49-F238E27FC236}">
                <a16:creationId xmlns:a16="http://schemas.microsoft.com/office/drawing/2014/main" id="{A8A1D8D9-19BC-9E59-C5EE-2B074EB581AB}"/>
              </a:ext>
            </a:extLst>
          </p:cNvPr>
          <p:cNvPicPr>
            <a:picLocks noChangeAspect="1"/>
          </p:cNvPicPr>
          <p:nvPr/>
        </p:nvPicPr>
        <p:blipFill>
          <a:blip r:embed="rId2"/>
          <a:stretch>
            <a:fillRect/>
          </a:stretch>
        </p:blipFill>
        <p:spPr>
          <a:xfrm>
            <a:off x="31711" y="1587690"/>
            <a:ext cx="6858000" cy="149228"/>
          </a:xfrm>
          <a:prstGeom prst="rect">
            <a:avLst/>
          </a:prstGeom>
        </p:spPr>
      </p:pic>
      <p:pic>
        <p:nvPicPr>
          <p:cNvPr id="8" name="Image 7">
            <a:extLst>
              <a:ext uri="{FF2B5EF4-FFF2-40B4-BE49-F238E27FC236}">
                <a16:creationId xmlns:a16="http://schemas.microsoft.com/office/drawing/2014/main" id="{17BADA05-A651-2287-0A64-503476DBE0B9}"/>
              </a:ext>
            </a:extLst>
          </p:cNvPr>
          <p:cNvPicPr>
            <a:picLocks noChangeAspect="1"/>
          </p:cNvPicPr>
          <p:nvPr/>
        </p:nvPicPr>
        <p:blipFill>
          <a:blip r:embed="rId3"/>
          <a:stretch>
            <a:fillRect/>
          </a:stretch>
        </p:blipFill>
        <p:spPr>
          <a:xfrm>
            <a:off x="31711" y="1758689"/>
            <a:ext cx="6858000" cy="305522"/>
          </a:xfrm>
          <a:prstGeom prst="rect">
            <a:avLst/>
          </a:prstGeom>
        </p:spPr>
      </p:pic>
      <p:pic>
        <p:nvPicPr>
          <p:cNvPr id="10" name="Image 9">
            <a:extLst>
              <a:ext uri="{FF2B5EF4-FFF2-40B4-BE49-F238E27FC236}">
                <a16:creationId xmlns:a16="http://schemas.microsoft.com/office/drawing/2014/main" id="{2DF5911B-6762-B6BB-4AD5-D9CF70866A54}"/>
              </a:ext>
            </a:extLst>
          </p:cNvPr>
          <p:cNvPicPr>
            <a:picLocks noChangeAspect="1"/>
          </p:cNvPicPr>
          <p:nvPr/>
        </p:nvPicPr>
        <p:blipFill>
          <a:blip r:embed="rId4"/>
          <a:stretch>
            <a:fillRect/>
          </a:stretch>
        </p:blipFill>
        <p:spPr>
          <a:xfrm>
            <a:off x="31711" y="2107753"/>
            <a:ext cx="6858000" cy="143146"/>
          </a:xfrm>
          <a:prstGeom prst="rect">
            <a:avLst/>
          </a:prstGeom>
        </p:spPr>
      </p:pic>
      <p:pic>
        <p:nvPicPr>
          <p:cNvPr id="12" name="Image 11">
            <a:extLst>
              <a:ext uri="{FF2B5EF4-FFF2-40B4-BE49-F238E27FC236}">
                <a16:creationId xmlns:a16="http://schemas.microsoft.com/office/drawing/2014/main" id="{8C9AEF6C-FC56-6126-D1EE-E012887A824A}"/>
              </a:ext>
            </a:extLst>
          </p:cNvPr>
          <p:cNvPicPr>
            <a:picLocks noChangeAspect="1"/>
          </p:cNvPicPr>
          <p:nvPr/>
        </p:nvPicPr>
        <p:blipFill>
          <a:blip r:embed="rId5"/>
          <a:stretch>
            <a:fillRect/>
          </a:stretch>
        </p:blipFill>
        <p:spPr>
          <a:xfrm>
            <a:off x="31711" y="2332541"/>
            <a:ext cx="6858000" cy="155422"/>
          </a:xfrm>
          <a:prstGeom prst="rect">
            <a:avLst/>
          </a:prstGeom>
        </p:spPr>
      </p:pic>
      <p:pic>
        <p:nvPicPr>
          <p:cNvPr id="14" name="Image 13">
            <a:extLst>
              <a:ext uri="{FF2B5EF4-FFF2-40B4-BE49-F238E27FC236}">
                <a16:creationId xmlns:a16="http://schemas.microsoft.com/office/drawing/2014/main" id="{33F0AD33-70CD-6456-8AAB-9807D7CF3101}"/>
              </a:ext>
            </a:extLst>
          </p:cNvPr>
          <p:cNvPicPr>
            <a:picLocks noChangeAspect="1"/>
          </p:cNvPicPr>
          <p:nvPr/>
        </p:nvPicPr>
        <p:blipFill>
          <a:blip r:embed="rId6"/>
          <a:stretch>
            <a:fillRect/>
          </a:stretch>
        </p:blipFill>
        <p:spPr>
          <a:xfrm>
            <a:off x="31711" y="1156252"/>
            <a:ext cx="6858000" cy="181155"/>
          </a:xfrm>
          <a:prstGeom prst="rect">
            <a:avLst/>
          </a:prstGeom>
        </p:spPr>
      </p:pic>
      <p:pic>
        <p:nvPicPr>
          <p:cNvPr id="16" name="Image 15">
            <a:extLst>
              <a:ext uri="{FF2B5EF4-FFF2-40B4-BE49-F238E27FC236}">
                <a16:creationId xmlns:a16="http://schemas.microsoft.com/office/drawing/2014/main" id="{86B9BD6E-9A49-9EAF-B6E6-A52BEC067146}"/>
              </a:ext>
            </a:extLst>
          </p:cNvPr>
          <p:cNvPicPr>
            <a:picLocks noChangeAspect="1"/>
          </p:cNvPicPr>
          <p:nvPr/>
        </p:nvPicPr>
        <p:blipFill>
          <a:blip r:embed="rId7"/>
          <a:stretch>
            <a:fillRect/>
          </a:stretch>
        </p:blipFill>
        <p:spPr>
          <a:xfrm>
            <a:off x="31711" y="1399941"/>
            <a:ext cx="6858000" cy="179966"/>
          </a:xfrm>
          <a:prstGeom prst="rect">
            <a:avLst/>
          </a:prstGeom>
        </p:spPr>
      </p:pic>
      <p:pic>
        <p:nvPicPr>
          <p:cNvPr id="18" name="Image 17">
            <a:extLst>
              <a:ext uri="{FF2B5EF4-FFF2-40B4-BE49-F238E27FC236}">
                <a16:creationId xmlns:a16="http://schemas.microsoft.com/office/drawing/2014/main" id="{8C925451-964A-CEF5-A2EA-4FDD473D3D91}"/>
              </a:ext>
            </a:extLst>
          </p:cNvPr>
          <p:cNvPicPr>
            <a:picLocks noChangeAspect="1"/>
          </p:cNvPicPr>
          <p:nvPr/>
        </p:nvPicPr>
        <p:blipFill>
          <a:blip r:embed="rId8"/>
          <a:stretch>
            <a:fillRect/>
          </a:stretch>
        </p:blipFill>
        <p:spPr>
          <a:xfrm>
            <a:off x="0" y="8057922"/>
            <a:ext cx="6858000" cy="147691"/>
          </a:xfrm>
          <a:prstGeom prst="rect">
            <a:avLst/>
          </a:prstGeom>
        </p:spPr>
      </p:pic>
      <p:pic>
        <p:nvPicPr>
          <p:cNvPr id="20" name="Image 19">
            <a:extLst>
              <a:ext uri="{FF2B5EF4-FFF2-40B4-BE49-F238E27FC236}">
                <a16:creationId xmlns:a16="http://schemas.microsoft.com/office/drawing/2014/main" id="{FFFD317F-471F-FF3B-A32E-6AE900AE67E5}"/>
              </a:ext>
            </a:extLst>
          </p:cNvPr>
          <p:cNvPicPr>
            <a:picLocks noChangeAspect="1"/>
          </p:cNvPicPr>
          <p:nvPr/>
        </p:nvPicPr>
        <p:blipFill>
          <a:blip r:embed="rId9"/>
          <a:stretch>
            <a:fillRect/>
          </a:stretch>
        </p:blipFill>
        <p:spPr>
          <a:xfrm>
            <a:off x="0" y="8268147"/>
            <a:ext cx="6858000" cy="140742"/>
          </a:xfrm>
          <a:prstGeom prst="rect">
            <a:avLst/>
          </a:prstGeom>
        </p:spPr>
      </p:pic>
      <p:pic>
        <p:nvPicPr>
          <p:cNvPr id="22" name="Image 21">
            <a:extLst>
              <a:ext uri="{FF2B5EF4-FFF2-40B4-BE49-F238E27FC236}">
                <a16:creationId xmlns:a16="http://schemas.microsoft.com/office/drawing/2014/main" id="{F74B64EE-DEC2-AC55-74D5-D2104928396B}"/>
              </a:ext>
            </a:extLst>
          </p:cNvPr>
          <p:cNvPicPr>
            <a:picLocks noChangeAspect="1"/>
          </p:cNvPicPr>
          <p:nvPr/>
        </p:nvPicPr>
        <p:blipFill>
          <a:blip r:embed="rId10"/>
          <a:stretch>
            <a:fillRect/>
          </a:stretch>
        </p:blipFill>
        <p:spPr>
          <a:xfrm>
            <a:off x="0" y="8509533"/>
            <a:ext cx="6858000" cy="276896"/>
          </a:xfrm>
          <a:prstGeom prst="rect">
            <a:avLst/>
          </a:prstGeom>
        </p:spPr>
      </p:pic>
      <p:pic>
        <p:nvPicPr>
          <p:cNvPr id="24" name="Image 23">
            <a:extLst>
              <a:ext uri="{FF2B5EF4-FFF2-40B4-BE49-F238E27FC236}">
                <a16:creationId xmlns:a16="http://schemas.microsoft.com/office/drawing/2014/main" id="{9938B639-FB85-49AC-B619-045D22375635}"/>
              </a:ext>
            </a:extLst>
          </p:cNvPr>
          <p:cNvPicPr>
            <a:picLocks noChangeAspect="1"/>
          </p:cNvPicPr>
          <p:nvPr/>
        </p:nvPicPr>
        <p:blipFill>
          <a:blip r:embed="rId11"/>
          <a:stretch>
            <a:fillRect/>
          </a:stretch>
        </p:blipFill>
        <p:spPr>
          <a:xfrm>
            <a:off x="-130629" y="8917999"/>
            <a:ext cx="6858000" cy="178295"/>
          </a:xfrm>
          <a:prstGeom prst="rect">
            <a:avLst/>
          </a:prstGeom>
        </p:spPr>
      </p:pic>
      <p:pic>
        <p:nvPicPr>
          <p:cNvPr id="26" name="Image 25">
            <a:extLst>
              <a:ext uri="{FF2B5EF4-FFF2-40B4-BE49-F238E27FC236}">
                <a16:creationId xmlns:a16="http://schemas.microsoft.com/office/drawing/2014/main" id="{28C6D30C-2A3A-A86B-258B-40AA3257C52F}"/>
              </a:ext>
            </a:extLst>
          </p:cNvPr>
          <p:cNvPicPr>
            <a:picLocks noChangeAspect="1"/>
          </p:cNvPicPr>
          <p:nvPr/>
        </p:nvPicPr>
        <p:blipFill>
          <a:blip r:embed="rId12"/>
          <a:stretch>
            <a:fillRect/>
          </a:stretch>
        </p:blipFill>
        <p:spPr>
          <a:xfrm>
            <a:off x="0" y="9184061"/>
            <a:ext cx="6858000" cy="173865"/>
          </a:xfrm>
          <a:prstGeom prst="rect">
            <a:avLst/>
          </a:prstGeom>
        </p:spPr>
      </p:pic>
      <p:pic>
        <p:nvPicPr>
          <p:cNvPr id="28" name="Image 27">
            <a:extLst>
              <a:ext uri="{FF2B5EF4-FFF2-40B4-BE49-F238E27FC236}">
                <a16:creationId xmlns:a16="http://schemas.microsoft.com/office/drawing/2014/main" id="{09D0A976-63C3-64A5-A62F-CA10B7115E5C}"/>
              </a:ext>
            </a:extLst>
          </p:cNvPr>
          <p:cNvPicPr>
            <a:picLocks noChangeAspect="1"/>
          </p:cNvPicPr>
          <p:nvPr/>
        </p:nvPicPr>
        <p:blipFill>
          <a:blip r:embed="rId13"/>
          <a:stretch>
            <a:fillRect/>
          </a:stretch>
        </p:blipFill>
        <p:spPr>
          <a:xfrm>
            <a:off x="4289460" y="764778"/>
            <a:ext cx="2753109" cy="409632"/>
          </a:xfrm>
          <a:prstGeom prst="rect">
            <a:avLst/>
          </a:prstGeom>
        </p:spPr>
      </p:pic>
      <p:pic>
        <p:nvPicPr>
          <p:cNvPr id="30" name="Image 29">
            <a:extLst>
              <a:ext uri="{FF2B5EF4-FFF2-40B4-BE49-F238E27FC236}">
                <a16:creationId xmlns:a16="http://schemas.microsoft.com/office/drawing/2014/main" id="{1C0DB384-912A-7DDB-3334-04246B23C63B}"/>
              </a:ext>
            </a:extLst>
          </p:cNvPr>
          <p:cNvPicPr>
            <a:picLocks noChangeAspect="1"/>
          </p:cNvPicPr>
          <p:nvPr/>
        </p:nvPicPr>
        <p:blipFill>
          <a:blip r:embed="rId14"/>
          <a:stretch>
            <a:fillRect/>
          </a:stretch>
        </p:blipFill>
        <p:spPr>
          <a:xfrm>
            <a:off x="0" y="3443968"/>
            <a:ext cx="6858000" cy="462410"/>
          </a:xfrm>
          <a:prstGeom prst="rect">
            <a:avLst/>
          </a:prstGeom>
        </p:spPr>
      </p:pic>
      <p:pic>
        <p:nvPicPr>
          <p:cNvPr id="32" name="Image 31">
            <a:extLst>
              <a:ext uri="{FF2B5EF4-FFF2-40B4-BE49-F238E27FC236}">
                <a16:creationId xmlns:a16="http://schemas.microsoft.com/office/drawing/2014/main" id="{BE84D333-82E1-80F8-3C20-F077BD9D2100}"/>
              </a:ext>
            </a:extLst>
          </p:cNvPr>
          <p:cNvPicPr>
            <a:picLocks noChangeAspect="1"/>
          </p:cNvPicPr>
          <p:nvPr/>
        </p:nvPicPr>
        <p:blipFill>
          <a:blip r:embed="rId15"/>
          <a:stretch>
            <a:fillRect/>
          </a:stretch>
        </p:blipFill>
        <p:spPr>
          <a:xfrm>
            <a:off x="0" y="3920160"/>
            <a:ext cx="6858000" cy="122005"/>
          </a:xfrm>
          <a:prstGeom prst="rect">
            <a:avLst/>
          </a:prstGeom>
        </p:spPr>
      </p:pic>
      <p:pic>
        <p:nvPicPr>
          <p:cNvPr id="34" name="Image 33">
            <a:extLst>
              <a:ext uri="{FF2B5EF4-FFF2-40B4-BE49-F238E27FC236}">
                <a16:creationId xmlns:a16="http://schemas.microsoft.com/office/drawing/2014/main" id="{1B0D30B7-E1D6-82D8-636F-90BBE8FCF569}"/>
              </a:ext>
            </a:extLst>
          </p:cNvPr>
          <p:cNvPicPr>
            <a:picLocks noChangeAspect="1"/>
          </p:cNvPicPr>
          <p:nvPr/>
        </p:nvPicPr>
        <p:blipFill>
          <a:blip r:embed="rId16"/>
          <a:stretch>
            <a:fillRect/>
          </a:stretch>
        </p:blipFill>
        <p:spPr>
          <a:xfrm>
            <a:off x="0" y="4055947"/>
            <a:ext cx="6858000" cy="187271"/>
          </a:xfrm>
          <a:prstGeom prst="rect">
            <a:avLst/>
          </a:prstGeom>
        </p:spPr>
      </p:pic>
      <p:pic>
        <p:nvPicPr>
          <p:cNvPr id="36" name="Image 35">
            <a:extLst>
              <a:ext uri="{FF2B5EF4-FFF2-40B4-BE49-F238E27FC236}">
                <a16:creationId xmlns:a16="http://schemas.microsoft.com/office/drawing/2014/main" id="{F86BE6A4-1BA7-138B-B837-F80CA545A9D6}"/>
              </a:ext>
            </a:extLst>
          </p:cNvPr>
          <p:cNvPicPr>
            <a:picLocks noChangeAspect="1"/>
          </p:cNvPicPr>
          <p:nvPr/>
        </p:nvPicPr>
        <p:blipFill>
          <a:blip r:embed="rId17"/>
          <a:stretch>
            <a:fillRect/>
          </a:stretch>
        </p:blipFill>
        <p:spPr>
          <a:xfrm>
            <a:off x="0" y="4257000"/>
            <a:ext cx="6858000" cy="355840"/>
          </a:xfrm>
          <a:prstGeom prst="rect">
            <a:avLst/>
          </a:prstGeom>
        </p:spPr>
      </p:pic>
      <p:pic>
        <p:nvPicPr>
          <p:cNvPr id="38" name="Image 37">
            <a:extLst>
              <a:ext uri="{FF2B5EF4-FFF2-40B4-BE49-F238E27FC236}">
                <a16:creationId xmlns:a16="http://schemas.microsoft.com/office/drawing/2014/main" id="{C450E846-5E1C-9AAA-B452-5CFF709DC6D1}"/>
              </a:ext>
            </a:extLst>
          </p:cNvPr>
          <p:cNvPicPr>
            <a:picLocks noChangeAspect="1"/>
          </p:cNvPicPr>
          <p:nvPr/>
        </p:nvPicPr>
        <p:blipFill>
          <a:blip r:embed="rId18"/>
          <a:stretch>
            <a:fillRect/>
          </a:stretch>
        </p:blipFill>
        <p:spPr>
          <a:xfrm>
            <a:off x="-130629" y="5908235"/>
            <a:ext cx="6858000" cy="147830"/>
          </a:xfrm>
          <a:prstGeom prst="rect">
            <a:avLst/>
          </a:prstGeom>
        </p:spPr>
      </p:pic>
      <p:pic>
        <p:nvPicPr>
          <p:cNvPr id="40" name="Image 39">
            <a:extLst>
              <a:ext uri="{FF2B5EF4-FFF2-40B4-BE49-F238E27FC236}">
                <a16:creationId xmlns:a16="http://schemas.microsoft.com/office/drawing/2014/main" id="{C356E3E8-1D9D-AC83-68DD-DDF9F13C601F}"/>
              </a:ext>
            </a:extLst>
          </p:cNvPr>
          <p:cNvPicPr>
            <a:picLocks noChangeAspect="1"/>
          </p:cNvPicPr>
          <p:nvPr/>
        </p:nvPicPr>
        <p:blipFill>
          <a:blip r:embed="rId19"/>
          <a:stretch>
            <a:fillRect/>
          </a:stretch>
        </p:blipFill>
        <p:spPr>
          <a:xfrm>
            <a:off x="-161246" y="6253318"/>
            <a:ext cx="6858000" cy="442239"/>
          </a:xfrm>
          <a:prstGeom prst="rect">
            <a:avLst/>
          </a:prstGeom>
        </p:spPr>
      </p:pic>
      <p:pic>
        <p:nvPicPr>
          <p:cNvPr id="42" name="Image 41">
            <a:extLst>
              <a:ext uri="{FF2B5EF4-FFF2-40B4-BE49-F238E27FC236}">
                <a16:creationId xmlns:a16="http://schemas.microsoft.com/office/drawing/2014/main" id="{F1955736-8FBF-6F3D-5F0B-FA66BD23AD18}"/>
              </a:ext>
            </a:extLst>
          </p:cNvPr>
          <p:cNvPicPr>
            <a:picLocks noChangeAspect="1"/>
          </p:cNvPicPr>
          <p:nvPr/>
        </p:nvPicPr>
        <p:blipFill>
          <a:blip r:embed="rId20"/>
          <a:stretch>
            <a:fillRect/>
          </a:stretch>
        </p:blipFill>
        <p:spPr>
          <a:xfrm>
            <a:off x="-93891" y="6837284"/>
            <a:ext cx="6858000" cy="299003"/>
          </a:xfrm>
          <a:prstGeom prst="rect">
            <a:avLst/>
          </a:prstGeom>
        </p:spPr>
      </p:pic>
      <p:sp>
        <p:nvSpPr>
          <p:cNvPr id="2" name="Ellipse 1">
            <a:extLst>
              <a:ext uri="{FF2B5EF4-FFF2-40B4-BE49-F238E27FC236}">
                <a16:creationId xmlns:a16="http://schemas.microsoft.com/office/drawing/2014/main" id="{93A5C104-E13F-D874-5510-C777496A667F}"/>
              </a:ext>
            </a:extLst>
          </p:cNvPr>
          <p:cNvSpPr/>
          <p:nvPr/>
        </p:nvSpPr>
        <p:spPr>
          <a:xfrm>
            <a:off x="946484" y="2579980"/>
            <a:ext cx="4732421" cy="776221"/>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200" dirty="0"/>
              <a:t>Note pour </a:t>
            </a:r>
            <a:r>
              <a:rPr lang="fr-FR" sz="1200" dirty="0" err="1"/>
              <a:t>Sebastien</a:t>
            </a:r>
            <a:r>
              <a:rPr lang="fr-FR" sz="1200" dirty="0"/>
              <a:t> : simplifier la grille de lecture + chaque ligne doit être dans le prolongement du verso 1 </a:t>
            </a:r>
          </a:p>
        </p:txBody>
      </p:sp>
    </p:spTree>
    <p:extLst>
      <p:ext uri="{BB962C8B-B14F-4D97-AF65-F5344CB8AC3E}">
        <p14:creationId xmlns:p14="http://schemas.microsoft.com/office/powerpoint/2010/main" val="388788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8A42DE-4B2F-AEFE-89C0-28155FB705B5}"/>
            </a:ext>
          </a:extLst>
        </p:cNvPr>
        <p:cNvGrpSpPr/>
        <p:nvPr/>
      </p:nvGrpSpPr>
      <p:grpSpPr>
        <a:xfrm>
          <a:off x="0" y="0"/>
          <a:ext cx="0" cy="0"/>
          <a:chOff x="0" y="0"/>
          <a:chExt cx="0" cy="0"/>
        </a:xfrm>
      </p:grpSpPr>
      <p:sp>
        <p:nvSpPr>
          <p:cNvPr id="3" name="Ellipse 2">
            <a:extLst>
              <a:ext uri="{FF2B5EF4-FFF2-40B4-BE49-F238E27FC236}">
                <a16:creationId xmlns:a16="http://schemas.microsoft.com/office/drawing/2014/main" id="{FC69B009-5959-7581-D47B-58CECB78D7D1}"/>
              </a:ext>
            </a:extLst>
          </p:cNvPr>
          <p:cNvSpPr/>
          <p:nvPr/>
        </p:nvSpPr>
        <p:spPr>
          <a:xfrm>
            <a:off x="5094514" y="0"/>
            <a:ext cx="2530929" cy="996043"/>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t>Verso 2 / variante</a:t>
            </a:r>
          </a:p>
        </p:txBody>
      </p:sp>
      <p:sp>
        <p:nvSpPr>
          <p:cNvPr id="4" name="Titre 2">
            <a:extLst>
              <a:ext uri="{FF2B5EF4-FFF2-40B4-BE49-F238E27FC236}">
                <a16:creationId xmlns:a16="http://schemas.microsoft.com/office/drawing/2014/main" id="{3C1CF058-4C5F-5BAD-25E6-244DC0B7BD4F}"/>
              </a:ext>
            </a:extLst>
          </p:cNvPr>
          <p:cNvSpPr txBox="1">
            <a:spLocks noGrp="1"/>
          </p:cNvSpPr>
          <p:nvPr>
            <p:ph type="title"/>
          </p:nvPr>
        </p:nvSpPr>
        <p:spPr>
          <a:xfrm>
            <a:off x="219490" y="399211"/>
            <a:ext cx="5915025" cy="428579"/>
          </a:xfrm>
          <a:prstGeom prst="rect">
            <a:avLst/>
          </a:prstGeom>
          <a:noFill/>
        </p:spPr>
        <p:txBody>
          <a:bodyPr wrap="square" rtlCol="0">
            <a:spAutoFit/>
          </a:bodyPr>
          <a:lstStyle/>
          <a:p>
            <a:r>
              <a:rPr lang="fr-FR" sz="2400" dirty="0">
                <a:latin typeface="Bodoni MT" panose="02070603080606020203" pitchFamily="18" charset="0"/>
                <a:ea typeface="BatangChe" panose="020B0503020000020004" pitchFamily="49" charset="-127"/>
              </a:rPr>
              <a:t>Les bénéfices pour votre </a:t>
            </a:r>
            <a:r>
              <a:rPr lang="fr-FR" sz="2400" dirty="0" err="1">
                <a:latin typeface="Bodoni MT" panose="02070603080606020203" pitchFamily="18" charset="0"/>
                <a:ea typeface="BatangChe" panose="020B0503020000020004" pitchFamily="49" charset="-127"/>
              </a:rPr>
              <a:t>hotel</a:t>
            </a:r>
            <a:endParaRPr lang="fr-FR" sz="2400" dirty="0">
              <a:latin typeface="Bodoni MT" panose="02070603080606020203" pitchFamily="18" charset="0"/>
              <a:ea typeface="BatangChe" panose="020B0503020000020004" pitchFamily="49" charset="-127"/>
            </a:endParaRPr>
          </a:p>
        </p:txBody>
      </p:sp>
      <p:pic>
        <p:nvPicPr>
          <p:cNvPr id="5" name="Picture 2" descr="personnel hopital formation">
            <a:extLst>
              <a:ext uri="{FF2B5EF4-FFF2-40B4-BE49-F238E27FC236}">
                <a16:creationId xmlns:a16="http://schemas.microsoft.com/office/drawing/2014/main" id="{362FDF9E-7B82-8EDA-6F86-3E0D72FC9CC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69070" y="990292"/>
            <a:ext cx="2769440" cy="1938608"/>
          </a:xfrm>
          <a:prstGeom prst="rect">
            <a:avLst/>
          </a:prstGeom>
          <a:noFill/>
          <a:extLst>
            <a:ext uri="{909E8E84-426E-40DD-AFC4-6F175D3DCCD1}">
              <a14:hiddenFill xmlns:a14="http://schemas.microsoft.com/office/drawing/2010/main">
                <a:solidFill>
                  <a:srgbClr val="FFFFFF"/>
                </a:solidFill>
              </a14:hiddenFill>
            </a:ext>
          </a:extLst>
        </p:spPr>
      </p:pic>
      <p:sp>
        <p:nvSpPr>
          <p:cNvPr id="6" name="ZoneTexte 5">
            <a:extLst>
              <a:ext uri="{FF2B5EF4-FFF2-40B4-BE49-F238E27FC236}">
                <a16:creationId xmlns:a16="http://schemas.microsoft.com/office/drawing/2014/main" id="{163E998D-5FAF-7D04-2076-A8677B9F52D7}"/>
              </a:ext>
            </a:extLst>
          </p:cNvPr>
          <p:cNvSpPr txBox="1"/>
          <p:nvPr/>
        </p:nvSpPr>
        <p:spPr>
          <a:xfrm>
            <a:off x="454964" y="1208507"/>
            <a:ext cx="3553681" cy="938719"/>
          </a:xfrm>
          <a:prstGeom prst="rect">
            <a:avLst/>
          </a:prstGeom>
          <a:noFill/>
        </p:spPr>
        <p:txBody>
          <a:bodyPr wrap="square" rtlCol="0">
            <a:spAutoFit/>
          </a:bodyPr>
          <a:lstStyle/>
          <a:p>
            <a:pPr marL="171450" indent="-171450" algn="l" fontAlgn="base">
              <a:buFont typeface="Arial" panose="020B0604020202020204" pitchFamily="34" charset="0"/>
              <a:buChar char="•"/>
            </a:pPr>
            <a:r>
              <a:rPr lang="fr-FR" sz="1100" dirty="0">
                <a:solidFill>
                  <a:srgbClr val="666666"/>
                </a:solidFill>
                <a:latin typeface="Bodoni MT" panose="02070603080606020203" pitchFamily="18" charset="0"/>
              </a:rPr>
              <a:t>Acquisition de nouvelles compétences</a:t>
            </a:r>
          </a:p>
          <a:p>
            <a:pPr marL="171450" indent="-171450" algn="l" fontAlgn="base">
              <a:buFont typeface="Arial" panose="020B0604020202020204" pitchFamily="34" charset="0"/>
              <a:buChar char="•"/>
            </a:pPr>
            <a:r>
              <a:rPr lang="fr-FR" sz="1100" dirty="0">
                <a:solidFill>
                  <a:srgbClr val="666666"/>
                </a:solidFill>
                <a:latin typeface="Bodoni MT" panose="02070603080606020203" pitchFamily="18" charset="0"/>
              </a:rPr>
              <a:t>Meilleure employabilité des collaborateurs</a:t>
            </a:r>
          </a:p>
          <a:p>
            <a:pPr marL="171450" indent="-171450" algn="l" fontAlgn="base">
              <a:buFont typeface="Arial" panose="020B0604020202020204" pitchFamily="34" charset="0"/>
              <a:buChar char="•"/>
            </a:pPr>
            <a:r>
              <a:rPr lang="fr-FR" sz="1100" b="0" i="0" dirty="0">
                <a:solidFill>
                  <a:srgbClr val="666666"/>
                </a:solidFill>
                <a:effectLst/>
                <a:latin typeface="Bodoni MT" panose="02070603080606020203" pitchFamily="18" charset="0"/>
              </a:rPr>
              <a:t>Développement de l’efficacité des équipes</a:t>
            </a:r>
          </a:p>
          <a:p>
            <a:pPr marL="171450" indent="-171450" algn="l" fontAlgn="base">
              <a:buFont typeface="Arial" panose="020B0604020202020204" pitchFamily="34" charset="0"/>
              <a:buChar char="•"/>
            </a:pPr>
            <a:r>
              <a:rPr lang="fr-FR" sz="1100" dirty="0">
                <a:solidFill>
                  <a:srgbClr val="666666"/>
                </a:solidFill>
                <a:latin typeface="Bodoni MT" panose="02070603080606020203" pitchFamily="18" charset="0"/>
              </a:rPr>
              <a:t>Amélioration de la qualité du service client</a:t>
            </a:r>
          </a:p>
          <a:p>
            <a:pPr marL="171450" indent="-171450" algn="l" fontAlgn="base">
              <a:buFont typeface="Arial" panose="020B0604020202020204" pitchFamily="34" charset="0"/>
              <a:buChar char="•"/>
            </a:pPr>
            <a:r>
              <a:rPr lang="fr-FR" sz="1100" dirty="0">
                <a:solidFill>
                  <a:srgbClr val="666666"/>
                </a:solidFill>
                <a:latin typeface="Bodoni MT" panose="02070603080606020203" pitchFamily="18" charset="0"/>
              </a:rPr>
              <a:t>Renforcement de l’engagement dans l’organisation</a:t>
            </a:r>
          </a:p>
        </p:txBody>
      </p:sp>
      <p:sp>
        <p:nvSpPr>
          <p:cNvPr id="9" name="Rectangle 8">
            <a:extLst>
              <a:ext uri="{FF2B5EF4-FFF2-40B4-BE49-F238E27FC236}">
                <a16:creationId xmlns:a16="http://schemas.microsoft.com/office/drawing/2014/main" id="{6AB83284-B27C-06B7-EE69-FCBB7A57DE74}"/>
              </a:ext>
            </a:extLst>
          </p:cNvPr>
          <p:cNvSpPr/>
          <p:nvPr/>
        </p:nvSpPr>
        <p:spPr>
          <a:xfrm>
            <a:off x="344947" y="8697493"/>
            <a:ext cx="5421086" cy="670345"/>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solidFill>
                  <a:sysClr val="windowText" lastClr="000000"/>
                </a:solidFill>
              </a:rPr>
              <a:t> QUALIOPI  + tous les logos de certificats des OF</a:t>
            </a:r>
          </a:p>
        </p:txBody>
      </p:sp>
      <p:sp>
        <p:nvSpPr>
          <p:cNvPr id="10" name="ZoneTexte 9">
            <a:extLst>
              <a:ext uri="{FF2B5EF4-FFF2-40B4-BE49-F238E27FC236}">
                <a16:creationId xmlns:a16="http://schemas.microsoft.com/office/drawing/2014/main" id="{8CFD29D5-3BA3-C89D-AFF4-8A9A5248B156}"/>
              </a:ext>
            </a:extLst>
          </p:cNvPr>
          <p:cNvSpPr txBox="1"/>
          <p:nvPr/>
        </p:nvSpPr>
        <p:spPr>
          <a:xfrm>
            <a:off x="3657487" y="6754874"/>
            <a:ext cx="3167855" cy="1477328"/>
          </a:xfrm>
          <a:prstGeom prst="rect">
            <a:avLst/>
          </a:prstGeom>
          <a:noFill/>
        </p:spPr>
        <p:txBody>
          <a:bodyPr wrap="none" rtlCol="0">
            <a:spAutoFit/>
          </a:bodyPr>
          <a:lstStyle/>
          <a:p>
            <a:r>
              <a:rPr lang="fr-FR" dirty="0"/>
              <a:t>Votre contact : photo </a:t>
            </a:r>
          </a:p>
          <a:p>
            <a:r>
              <a:rPr lang="fr-FR" dirty="0"/>
              <a:t>Frédéric SECHET</a:t>
            </a:r>
          </a:p>
          <a:p>
            <a:r>
              <a:rPr lang="fr-FR" dirty="0"/>
              <a:t> </a:t>
            </a:r>
            <a:r>
              <a:rPr lang="fr-FR" b="0" i="0" u="none" strike="noStrike" dirty="0">
                <a:solidFill>
                  <a:srgbClr val="333333"/>
                </a:solidFill>
                <a:effectLst/>
                <a:latin typeface="Open Sans" panose="020B0606030504020204" pitchFamily="34" charset="0"/>
                <a:hlinkClick r:id="rId3"/>
              </a:rPr>
              <a:t>fsechet@eduformaction.fr,</a:t>
            </a:r>
            <a:r>
              <a:rPr lang="fr-FR" b="0" i="0" dirty="0">
                <a:solidFill>
                  <a:srgbClr val="333333"/>
                </a:solidFill>
                <a:effectLst/>
                <a:latin typeface="Open Sans" panose="020B0606030504020204" pitchFamily="34" charset="0"/>
              </a:rPr>
              <a:t> </a:t>
            </a:r>
          </a:p>
          <a:p>
            <a:r>
              <a:rPr lang="fr-FR" b="0" i="0" dirty="0">
                <a:solidFill>
                  <a:srgbClr val="333333"/>
                </a:solidFill>
                <a:effectLst/>
                <a:latin typeface="Open Sans" panose="020B0606030504020204" pitchFamily="34" charset="0"/>
              </a:rPr>
              <a:t>+33 (0)6 61 86 20 22</a:t>
            </a:r>
          </a:p>
          <a:p>
            <a:endParaRPr lang="fr-FR" dirty="0"/>
          </a:p>
        </p:txBody>
      </p:sp>
      <p:pic>
        <p:nvPicPr>
          <p:cNvPr id="11" name="Image 10" descr="Une image contenant texte, Police, logo, Graphique&#10;&#10;Le contenu généré par l’IA peut être incorrect.">
            <a:extLst>
              <a:ext uri="{FF2B5EF4-FFF2-40B4-BE49-F238E27FC236}">
                <a16:creationId xmlns:a16="http://schemas.microsoft.com/office/drawing/2014/main" id="{BE89DFFD-AC5D-0151-3A01-9723D7F2C07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94614" y="8790527"/>
            <a:ext cx="930728" cy="534539"/>
          </a:xfrm>
          <a:prstGeom prst="rect">
            <a:avLst/>
          </a:prstGeom>
        </p:spPr>
      </p:pic>
      <p:sp>
        <p:nvSpPr>
          <p:cNvPr id="12" name="ZoneTexte 11">
            <a:extLst>
              <a:ext uri="{FF2B5EF4-FFF2-40B4-BE49-F238E27FC236}">
                <a16:creationId xmlns:a16="http://schemas.microsoft.com/office/drawing/2014/main" id="{B42420E7-C19E-8844-06F3-D78D8703B1EB}"/>
              </a:ext>
            </a:extLst>
          </p:cNvPr>
          <p:cNvSpPr txBox="1"/>
          <p:nvPr/>
        </p:nvSpPr>
        <p:spPr>
          <a:xfrm>
            <a:off x="2775340" y="9493319"/>
            <a:ext cx="7013249" cy="646331"/>
          </a:xfrm>
          <a:prstGeom prst="rect">
            <a:avLst/>
          </a:prstGeom>
          <a:noFill/>
        </p:spPr>
        <p:txBody>
          <a:bodyPr wrap="square" rtlCol="0">
            <a:spAutoFit/>
          </a:bodyPr>
          <a:lstStyle/>
          <a:p>
            <a:r>
              <a:rPr lang="fr-FR" dirty="0">
                <a:solidFill>
                  <a:sysClr val="windowText" lastClr="000000"/>
                </a:solidFill>
              </a:rPr>
              <a:t>Bloc RCS</a:t>
            </a:r>
          </a:p>
          <a:p>
            <a:endParaRPr lang="fr-FR" dirty="0"/>
          </a:p>
        </p:txBody>
      </p:sp>
      <p:sp>
        <p:nvSpPr>
          <p:cNvPr id="15" name="ZoneTexte 14">
            <a:extLst>
              <a:ext uri="{FF2B5EF4-FFF2-40B4-BE49-F238E27FC236}">
                <a16:creationId xmlns:a16="http://schemas.microsoft.com/office/drawing/2014/main" id="{D0BF00C6-5075-CB3D-7E81-65F90643A09C}"/>
              </a:ext>
            </a:extLst>
          </p:cNvPr>
          <p:cNvSpPr txBox="1"/>
          <p:nvPr/>
        </p:nvSpPr>
        <p:spPr>
          <a:xfrm>
            <a:off x="219491" y="3160203"/>
            <a:ext cx="6330165" cy="3046988"/>
          </a:xfrm>
          <a:prstGeom prst="rect">
            <a:avLst/>
          </a:prstGeom>
          <a:noFill/>
        </p:spPr>
        <p:txBody>
          <a:bodyPr wrap="square" rtlCol="0">
            <a:spAutoFit/>
          </a:bodyPr>
          <a:lstStyle/>
          <a:p>
            <a:r>
              <a:rPr lang="fr-FR" sz="1600" b="0" i="0" dirty="0">
                <a:solidFill>
                  <a:srgbClr val="000000"/>
                </a:solidFill>
                <a:effectLst/>
                <a:latin typeface="Bodoni MT" panose="02070603080606020203" pitchFamily="18" charset="0"/>
              </a:rPr>
              <a:t>Depuis plusieurs années, </a:t>
            </a:r>
            <a:r>
              <a:rPr lang="fr-FR" sz="1600" b="1" i="0" dirty="0" err="1">
                <a:solidFill>
                  <a:srgbClr val="000000"/>
                </a:solidFill>
                <a:effectLst/>
                <a:latin typeface="Bodoni MT" panose="02070603080606020203" pitchFamily="18" charset="0"/>
              </a:rPr>
              <a:t>Eduform’Action</a:t>
            </a:r>
            <a:r>
              <a:rPr lang="fr-FR" sz="1600" b="0" i="0" dirty="0">
                <a:solidFill>
                  <a:srgbClr val="000000"/>
                </a:solidFill>
                <a:effectLst/>
                <a:latin typeface="Bodoni MT" panose="02070603080606020203" pitchFamily="18" charset="0"/>
              </a:rPr>
              <a:t> accompagne le </a:t>
            </a:r>
            <a:r>
              <a:rPr lang="fr-FR" sz="1600" b="1" i="0" dirty="0">
                <a:solidFill>
                  <a:srgbClr val="000000"/>
                </a:solidFill>
                <a:effectLst/>
                <a:latin typeface="Bodoni MT" panose="02070603080606020203" pitchFamily="18" charset="0"/>
              </a:rPr>
              <a:t>secteur de l’hôtellerie</a:t>
            </a:r>
            <a:r>
              <a:rPr lang="fr-FR" sz="1600" b="0" i="0" dirty="0">
                <a:solidFill>
                  <a:srgbClr val="000000"/>
                </a:solidFill>
                <a:effectLst/>
                <a:latin typeface="Bodoni MT" panose="02070603080606020203" pitchFamily="18" charset="0"/>
              </a:rPr>
              <a:t> dans le développement des compétences des équipes. </a:t>
            </a:r>
          </a:p>
          <a:p>
            <a:endParaRPr lang="fr-FR" sz="1600" dirty="0">
              <a:solidFill>
                <a:srgbClr val="000000"/>
              </a:solidFill>
              <a:latin typeface="Bodoni MT" panose="02070603080606020203" pitchFamily="18" charset="0"/>
            </a:endParaRPr>
          </a:p>
          <a:p>
            <a:r>
              <a:rPr lang="fr-FR" sz="1600" b="0" i="0" dirty="0">
                <a:solidFill>
                  <a:srgbClr val="000000"/>
                </a:solidFill>
                <a:effectLst/>
                <a:latin typeface="Bodoni MT" panose="02070603080606020203" pitchFamily="18" charset="0"/>
              </a:rPr>
              <a:t>Nos </a:t>
            </a:r>
            <a:r>
              <a:rPr lang="fr-FR" sz="1600" b="1" i="0" dirty="0">
                <a:solidFill>
                  <a:srgbClr val="000000"/>
                </a:solidFill>
                <a:effectLst/>
                <a:latin typeface="Bodoni MT" panose="02070603080606020203" pitchFamily="18" charset="0"/>
              </a:rPr>
              <a:t>formations</a:t>
            </a:r>
            <a:r>
              <a:rPr lang="fr-FR" sz="1600" b="0" i="0" dirty="0">
                <a:solidFill>
                  <a:srgbClr val="000000"/>
                </a:solidFill>
                <a:effectLst/>
                <a:latin typeface="Bodoni MT" panose="02070603080606020203" pitchFamily="18" charset="0"/>
              </a:rPr>
              <a:t> répondent aux exigences de l’hôtellerie et aux réalités de chaque métier, qu’il s’agisse de l’hébergement, de la restauration, de la direction ou des fonctions supports. </a:t>
            </a:r>
          </a:p>
          <a:p>
            <a:endParaRPr lang="fr-FR" sz="1600" dirty="0">
              <a:solidFill>
                <a:srgbClr val="000000"/>
              </a:solidFill>
              <a:latin typeface="Bodoni MT" panose="02070603080606020203" pitchFamily="18" charset="0"/>
            </a:endParaRPr>
          </a:p>
          <a:p>
            <a:r>
              <a:rPr lang="fr-FR" sz="1600" b="0" i="0" dirty="0">
                <a:solidFill>
                  <a:srgbClr val="000000"/>
                </a:solidFill>
                <a:effectLst/>
                <a:latin typeface="Bodoni MT" panose="02070603080606020203" pitchFamily="18" charset="0"/>
              </a:rPr>
              <a:t>Axées sur quatre piliers — </a:t>
            </a:r>
            <a:r>
              <a:rPr lang="fr-FR" sz="1600" b="1" i="0" dirty="0">
                <a:solidFill>
                  <a:srgbClr val="000000"/>
                </a:solidFill>
                <a:effectLst/>
                <a:latin typeface="Bodoni MT" panose="02070603080606020203" pitchFamily="18" charset="0"/>
              </a:rPr>
              <a:t>qualité </a:t>
            </a:r>
            <a:r>
              <a:rPr lang="fr-FR" sz="1600" b="1" i="0" dirty="0" err="1">
                <a:solidFill>
                  <a:srgbClr val="000000"/>
                </a:solidFill>
                <a:effectLst/>
                <a:latin typeface="Bodoni MT" panose="02070603080606020203" pitchFamily="18" charset="0"/>
              </a:rPr>
              <a:t>deservice</a:t>
            </a:r>
            <a:r>
              <a:rPr lang="fr-FR" sz="1600" b="0" i="0" dirty="0">
                <a:solidFill>
                  <a:srgbClr val="000000"/>
                </a:solidFill>
                <a:effectLst/>
                <a:latin typeface="Bodoni MT" panose="02070603080606020203" pitchFamily="18" charset="0"/>
              </a:rPr>
              <a:t>, </a:t>
            </a:r>
            <a:r>
              <a:rPr lang="fr-FR" sz="1600" b="1" i="0" dirty="0">
                <a:solidFill>
                  <a:srgbClr val="000000"/>
                </a:solidFill>
                <a:effectLst/>
                <a:latin typeface="Bodoni MT" panose="02070603080606020203" pitchFamily="18" charset="0"/>
              </a:rPr>
              <a:t>sécurité</a:t>
            </a:r>
            <a:r>
              <a:rPr lang="fr-FR" sz="1600" b="0" i="0" dirty="0">
                <a:solidFill>
                  <a:srgbClr val="000000"/>
                </a:solidFill>
                <a:effectLst/>
                <a:latin typeface="Bodoni MT" panose="02070603080606020203" pitchFamily="18" charset="0"/>
              </a:rPr>
              <a:t>, </a:t>
            </a:r>
            <a:r>
              <a:rPr lang="fr-FR" sz="1600" b="1" i="0" dirty="0">
                <a:solidFill>
                  <a:srgbClr val="000000"/>
                </a:solidFill>
                <a:effectLst/>
                <a:latin typeface="Bodoni MT" panose="02070603080606020203" pitchFamily="18" charset="0"/>
              </a:rPr>
              <a:t>management</a:t>
            </a:r>
            <a:r>
              <a:rPr lang="fr-FR" sz="1600" b="0" i="0" dirty="0">
                <a:solidFill>
                  <a:srgbClr val="000000"/>
                </a:solidFill>
                <a:effectLst/>
                <a:latin typeface="Bodoni MT" panose="02070603080606020203" pitchFamily="18" charset="0"/>
              </a:rPr>
              <a:t> et </a:t>
            </a:r>
            <a:r>
              <a:rPr lang="fr-FR" sz="1600" b="1" i="0" dirty="0">
                <a:solidFill>
                  <a:srgbClr val="000000"/>
                </a:solidFill>
                <a:effectLst/>
                <a:latin typeface="Bodoni MT" panose="02070603080606020203" pitchFamily="18" charset="0"/>
              </a:rPr>
              <a:t>transition durable et digitale</a:t>
            </a:r>
            <a:r>
              <a:rPr lang="fr-FR" sz="1600" b="0" i="0" dirty="0">
                <a:solidFill>
                  <a:srgbClr val="000000"/>
                </a:solidFill>
                <a:effectLst/>
                <a:latin typeface="Bodoni MT" panose="02070603080606020203" pitchFamily="18" charset="0"/>
              </a:rPr>
              <a:t> — elles visent l’excellence opérationnelle, la cohésion des équipes et l’adaptation continue aux évolutions du secteur tout en contribuant à la qualité de l’expérience client.</a:t>
            </a:r>
            <a:endParaRPr lang="fr-FR" sz="1600" dirty="0">
              <a:latin typeface="Bodoni MT" panose="02070603080606020203" pitchFamily="18" charset="0"/>
            </a:endParaRPr>
          </a:p>
        </p:txBody>
      </p:sp>
      <p:pic>
        <p:nvPicPr>
          <p:cNvPr id="7" name="Image 6" descr="Une image contenant habits, personne, Visage humain, sourire&#10;&#10;Le contenu généré par l’IA peut être incorrect.">
            <a:extLst>
              <a:ext uri="{FF2B5EF4-FFF2-40B4-BE49-F238E27FC236}">
                <a16:creationId xmlns:a16="http://schemas.microsoft.com/office/drawing/2014/main" id="{8513BC64-C734-5AD9-CE0B-EAAB806C1D23}"/>
              </a:ext>
            </a:extLst>
          </p:cNvPr>
          <p:cNvPicPr>
            <a:picLocks noChangeAspect="1"/>
          </p:cNvPicPr>
          <p:nvPr/>
        </p:nvPicPr>
        <p:blipFill>
          <a:blip r:embed="rId5"/>
          <a:srcRect b="41319"/>
          <a:stretch/>
        </p:blipFill>
        <p:spPr>
          <a:xfrm>
            <a:off x="1981276" y="6754873"/>
            <a:ext cx="1447723" cy="1400841"/>
          </a:xfrm>
          <a:prstGeom prst="flowChartConnector">
            <a:avLst/>
          </a:prstGeom>
        </p:spPr>
      </p:pic>
    </p:spTree>
    <p:extLst>
      <p:ext uri="{BB962C8B-B14F-4D97-AF65-F5344CB8AC3E}">
        <p14:creationId xmlns:p14="http://schemas.microsoft.com/office/powerpoint/2010/main" val="5237049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1616397-FC77-A104-AAFC-AD13CEF1D3F7}"/>
              </a:ext>
            </a:extLst>
          </p:cNvPr>
          <p:cNvSpPr>
            <a:spLocks noGrp="1"/>
          </p:cNvSpPr>
          <p:nvPr>
            <p:ph type="title"/>
          </p:nvPr>
        </p:nvSpPr>
        <p:spPr/>
        <p:txBody>
          <a:bodyPr/>
          <a:lstStyle/>
          <a:p>
            <a:r>
              <a:rPr lang="fr-FR" dirty="0"/>
              <a:t>Sources</a:t>
            </a:r>
          </a:p>
        </p:txBody>
      </p:sp>
      <p:pic>
        <p:nvPicPr>
          <p:cNvPr id="3074" name="Picture 2" descr="Image générée">
            <a:extLst>
              <a:ext uri="{FF2B5EF4-FFF2-40B4-BE49-F238E27FC236}">
                <a16:creationId xmlns:a16="http://schemas.microsoft.com/office/drawing/2014/main" id="{64FFB5A3-A348-3647-1607-CCF344849CF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193472"/>
            <a:ext cx="3429000" cy="2286000"/>
          </a:xfrm>
          <a:prstGeom prst="rect">
            <a:avLst/>
          </a:prstGeom>
          <a:noFill/>
          <a:extLst>
            <a:ext uri="{909E8E84-426E-40DD-AFC4-6F175D3DCCD1}">
              <a14:hiddenFill xmlns:a14="http://schemas.microsoft.com/office/drawing/2010/main">
                <a:solidFill>
                  <a:srgbClr val="FFFFFF"/>
                </a:solidFill>
              </a14:hiddenFill>
            </a:ext>
          </a:extLst>
        </p:spPr>
      </p:pic>
      <p:pic>
        <p:nvPicPr>
          <p:cNvPr id="4" name="Image 3">
            <a:extLst>
              <a:ext uri="{FF2B5EF4-FFF2-40B4-BE49-F238E27FC236}">
                <a16:creationId xmlns:a16="http://schemas.microsoft.com/office/drawing/2014/main" id="{0CDB4884-3F43-8BBB-B31A-EFEFA1839B58}"/>
              </a:ext>
            </a:extLst>
          </p:cNvPr>
          <p:cNvPicPr>
            <a:picLocks noChangeAspect="1"/>
          </p:cNvPicPr>
          <p:nvPr/>
        </p:nvPicPr>
        <p:blipFill>
          <a:blip r:embed="rId3"/>
          <a:stretch>
            <a:fillRect/>
          </a:stretch>
        </p:blipFill>
        <p:spPr>
          <a:xfrm>
            <a:off x="4229100" y="0"/>
            <a:ext cx="2628900" cy="2628900"/>
          </a:xfrm>
          <a:prstGeom prst="rect">
            <a:avLst/>
          </a:prstGeom>
        </p:spPr>
      </p:pic>
      <p:pic>
        <p:nvPicPr>
          <p:cNvPr id="6" name="Image 5">
            <a:extLst>
              <a:ext uri="{FF2B5EF4-FFF2-40B4-BE49-F238E27FC236}">
                <a16:creationId xmlns:a16="http://schemas.microsoft.com/office/drawing/2014/main" id="{B056A1FC-C5B1-D9E3-8F83-515FF80C36A3}"/>
              </a:ext>
            </a:extLst>
          </p:cNvPr>
          <p:cNvPicPr>
            <a:picLocks noChangeAspect="1"/>
          </p:cNvPicPr>
          <p:nvPr/>
        </p:nvPicPr>
        <p:blipFill>
          <a:blip r:embed="rId4"/>
          <a:stretch>
            <a:fillRect/>
          </a:stretch>
        </p:blipFill>
        <p:spPr>
          <a:xfrm>
            <a:off x="4098471" y="3687535"/>
            <a:ext cx="2530929" cy="2530929"/>
          </a:xfrm>
          <a:prstGeom prst="rect">
            <a:avLst/>
          </a:prstGeom>
        </p:spPr>
      </p:pic>
      <p:pic>
        <p:nvPicPr>
          <p:cNvPr id="7" name="Picture 10" descr="Image générée">
            <a:extLst>
              <a:ext uri="{FF2B5EF4-FFF2-40B4-BE49-F238E27FC236}">
                <a16:creationId xmlns:a16="http://schemas.microsoft.com/office/drawing/2014/main" id="{EB4C4D7D-6A8E-611B-39B2-E8F587D7C1F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82450" y="4709261"/>
            <a:ext cx="1446550" cy="144655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2" descr="Image générée">
            <a:extLst>
              <a:ext uri="{FF2B5EF4-FFF2-40B4-BE49-F238E27FC236}">
                <a16:creationId xmlns:a16="http://schemas.microsoft.com/office/drawing/2014/main" id="{8929975A-1AFB-4D73-1AB6-8324856F373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106" y="4659097"/>
            <a:ext cx="1388066" cy="13880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3573477"/>
      </p:ext>
    </p:extLst>
  </p:cSld>
  <p:clrMapOvr>
    <a:masterClrMapping/>
  </p:clrMapOvr>
</p:sld>
</file>

<file path=ppt/theme/theme1.xml><?xml version="1.0" encoding="utf-8"?>
<a:theme xmlns:a="http://schemas.openxmlformats.org/drawingml/2006/main" name="Thème Office">
  <a:themeElements>
    <a:clrScheme name="Thème 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Thème 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328</TotalTime>
  <Words>510</Words>
  <Application>Microsoft Office PowerPoint</Application>
  <PresentationFormat>Format A4 (210 x 297 mm)</PresentationFormat>
  <Paragraphs>42</Paragraphs>
  <Slides>5</Slides>
  <Notes>0</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5</vt:i4>
      </vt:variant>
    </vt:vector>
  </HeadingPairs>
  <TitlesOfParts>
    <vt:vector size="11" baseType="lpstr">
      <vt:lpstr>Aptos</vt:lpstr>
      <vt:lpstr>Aptos Display</vt:lpstr>
      <vt:lpstr>Arial</vt:lpstr>
      <vt:lpstr>Bodoni MT</vt:lpstr>
      <vt:lpstr>Open Sans</vt:lpstr>
      <vt:lpstr>Thème Office</vt:lpstr>
      <vt:lpstr>Présentation PowerPoint</vt:lpstr>
      <vt:lpstr>Nos domaines d’intervention</vt:lpstr>
      <vt:lpstr>Exemples de formation</vt:lpstr>
      <vt:lpstr>Les bénéfices pour votre hotel</vt:lpstr>
      <vt:lpstr>Sources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GUIRAUD, Julien</dc:creator>
  <cp:lastModifiedBy>GUIRAUD, Julien</cp:lastModifiedBy>
  <cp:revision>9</cp:revision>
  <cp:lastPrinted>2025-04-09T10:13:58Z</cp:lastPrinted>
  <dcterms:created xsi:type="dcterms:W3CDTF">2025-04-09T08:37:02Z</dcterms:created>
  <dcterms:modified xsi:type="dcterms:W3CDTF">2025-04-09T16:36:25Z</dcterms:modified>
</cp:coreProperties>
</file>